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873" r:id="rId2"/>
    <p:sldId id="861" r:id="rId3"/>
    <p:sldId id="872" r:id="rId4"/>
    <p:sldId id="874" r:id="rId5"/>
    <p:sldId id="875" r:id="rId6"/>
    <p:sldId id="876" r:id="rId7"/>
    <p:sldId id="877" r:id="rId8"/>
    <p:sldId id="878" r:id="rId9"/>
    <p:sldId id="87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3FE3"/>
    <a:srgbClr val="07132C"/>
    <a:srgbClr val="003800"/>
    <a:srgbClr val="385723"/>
    <a:srgbClr val="6870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6B42C4-DD3F-0BA8-6D8D-BC3102C38A2C}" v="3" dt="2023-07-23T00:01:31.031"/>
    <p1510:client id="{E4FA97F2-1B82-4592-9927-342A65AE023C}" v="339" dt="2023-07-23T02:22:13.5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03"/>
    <p:restoredTop sz="96327"/>
  </p:normalViewPr>
  <p:slideViewPr>
    <p:cSldViewPr snapToGrid="0">
      <p:cViewPr>
        <p:scale>
          <a:sx n="102" d="100"/>
          <a:sy n="102" d="100"/>
        </p:scale>
        <p:origin x="720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064FD9-D60E-DC4D-A7FA-02B31D451477}" type="datetimeFigureOut">
              <a:rPr lang="en-AU" smtClean="0"/>
              <a:t>22/07/2023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F07D8-EF23-B74C-B188-66DE4939EF2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288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>
          <a:gsLst>
            <a:gs pos="0">
              <a:schemeClr val="accent2">
                <a:lumMod val="60000"/>
                <a:lumOff val="40000"/>
              </a:schemeClr>
            </a:gs>
            <a:gs pos="100000">
              <a:srgbClr val="002060"/>
            </a:gs>
            <a:gs pos="50000">
              <a:srgbClr val="7030A0"/>
            </a:gs>
          </a:gsLst>
          <a:lin ang="1984632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8E3CA-18D4-52ED-B31D-55D14533AB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32994"/>
            <a:ext cx="7315200" cy="3843947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BADEE0-E904-DCB0-248A-4ECE0D49E2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5941256"/>
            <a:ext cx="9144000" cy="36512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F5DEA9-2092-E118-EE2A-1A04071A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D05D-8EE1-A544-B0C6-2A2B88B7CBBE}" type="datetimeFigureOut">
              <a:rPr lang="en-AU" smtClean="0"/>
              <a:t>22/07/2023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62A4F-BC6A-2307-896F-A2EA0DE06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798C7B-D43F-938B-2B97-D19F3FB90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E8F7-8484-AD49-8DA6-6C021B8B7B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8207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967D3-1FB0-CE99-6295-A077330D7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A9A6D1-AB8B-C712-6FDC-D1C49487E9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59EA3-6035-F86A-8B2C-142BC7B08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D05D-8EE1-A544-B0C6-2A2B88B7CBBE}" type="datetimeFigureOut">
              <a:rPr lang="en-AU" smtClean="0"/>
              <a:t>22/07/2023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761C8-513D-E82F-A1AF-F0B46529C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6423A-121F-14A5-4F92-6FCB3D6AD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E8F7-8484-AD49-8DA6-6C021B8B7B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11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83AC1C-F0D7-7A24-D57C-ED65FF8A13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3C58E7-8822-B6A8-9791-7E976F3065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26E7C-115F-5F9A-8D84-8E353F1EC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D05D-8EE1-A544-B0C6-2A2B88B7CBBE}" type="datetimeFigureOut">
              <a:rPr lang="en-AU" smtClean="0"/>
              <a:t>22/07/2023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BEB72-2C03-36E9-47F8-AB4B49820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6BA6E-F61B-31EB-364D-93E0B65F1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E8F7-8484-AD49-8DA6-6C021B8B7B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8259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BDB72-D15A-3FF2-84DB-352DBCC30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35792-3F40-6E86-455D-66CD6EE44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80A85-8B87-F4BA-D575-30BBB57A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D05D-8EE1-A544-B0C6-2A2B88B7CBBE}" type="datetimeFigureOut">
              <a:rPr lang="en-AU" smtClean="0"/>
              <a:t>22/07/2023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1618B2-E482-1DCC-4FCF-097A2B81C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763DC-A9B0-2CC6-5F6E-74F4346CE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E8F7-8484-AD49-8DA6-6C021B8B7B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7423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>
          <a:gsLst>
            <a:gs pos="0">
              <a:schemeClr val="accent2">
                <a:lumMod val="60000"/>
                <a:lumOff val="40000"/>
              </a:schemeClr>
            </a:gs>
            <a:gs pos="100000">
              <a:srgbClr val="002060"/>
            </a:gs>
            <a:gs pos="50000">
              <a:srgbClr val="7030A0"/>
            </a:gs>
          </a:gsLst>
          <a:lin ang="1984632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D048B-7128-A4B5-EBF2-9AD9CEBCE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0" i="0">
                <a:solidFill>
                  <a:schemeClr val="bg1"/>
                </a:solidFill>
                <a:latin typeface="Bierstadt" panose="020B00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B93643-E17E-C954-A18F-B2B634F48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1C2BB-C523-0F5D-C9EB-20555AA27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D05D-8EE1-A544-B0C6-2A2B88B7CBBE}" type="datetimeFigureOut">
              <a:rPr lang="en-AU" smtClean="0"/>
              <a:t>22/07/2023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D8D46-626B-2D37-702B-EABC18F8D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55FA0-9A33-5CA2-7519-07A02A65F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E8F7-8484-AD49-8DA6-6C021B8B7B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52565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BFB10-0B61-9077-2C6E-DD097FD88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EFA46B-E899-408B-14F2-C69DB09FCF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179EDF-BC19-FFCD-D715-33415F59A3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DA39A-06D3-1BB6-687D-CEB47EC61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D05D-8EE1-A544-B0C6-2A2B88B7CBBE}" type="datetimeFigureOut">
              <a:rPr lang="en-AU" smtClean="0"/>
              <a:t>22/07/2023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DB0E10-C110-5580-1A65-1CF3C7DC2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B347B9-C343-22EC-197F-C06FDF2AC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E8F7-8484-AD49-8DA6-6C021B8B7B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5341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1428F-4AFD-3062-7C12-F63B85781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B2D0B6-A7F3-EEA8-580F-2C1F673E1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09F210-B8BF-2D5B-68BF-0EB5DE7533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5A99A8-FC0F-A78C-D9E1-1AE8AE7DF0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F4521C-C153-1A26-17FA-1AFD0344A5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E6EF7B-A4A3-43AE-D8A9-52113BE28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D05D-8EE1-A544-B0C6-2A2B88B7CBBE}" type="datetimeFigureOut">
              <a:rPr lang="en-AU" smtClean="0"/>
              <a:t>22/07/2023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C61B39-FB5C-19E4-8D71-EA7C49B77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27F123-F44D-87C5-C1C4-4715EB4CA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E8F7-8484-AD49-8DA6-6C021B8B7B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40018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22699-7EEE-3132-4708-FA4F15CE7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664B20-17CF-D2EF-7603-CB815650C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D05D-8EE1-A544-B0C6-2A2B88B7CBBE}" type="datetimeFigureOut">
              <a:rPr lang="en-AU" smtClean="0"/>
              <a:t>22/07/2023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B5C1B7-8BAF-4B75-A703-134C9BE31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A8ED6E-D952-98F6-3A05-A8294CE35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E8F7-8484-AD49-8DA6-6C021B8B7B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8481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699A4E-F9FE-6F64-C0B7-0A6A8508A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D05D-8EE1-A544-B0C6-2A2B88B7CBBE}" type="datetimeFigureOut">
              <a:rPr lang="en-AU" smtClean="0"/>
              <a:t>22/07/2023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E57350-9348-A288-4C7C-75650913B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E1AFA9-A626-DF74-11B2-E1B894E00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E8F7-8484-AD49-8DA6-6C021B8B7B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6832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C2B7A-DD90-3D93-6A04-ED77C750E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8F547-F6F7-DAD7-FFCA-5B8B49203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DCD82A-1F01-9E94-96F4-44FA9C43D7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D7CA2C-5AA2-9711-132E-4F75AC720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D05D-8EE1-A544-B0C6-2A2B88B7CBBE}" type="datetimeFigureOut">
              <a:rPr lang="en-AU" smtClean="0"/>
              <a:t>22/07/2023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B07175-7E7B-C6D0-B072-1EF43D610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A55EB9-1EF0-AF76-152C-9EAE67E3E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E8F7-8484-AD49-8DA6-6C021B8B7B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1782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07F61-CE9C-7500-4CF7-5B60869A8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9281E5-15B7-1A59-582E-752ECAA67A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F68009-E020-0560-9BA0-F26D52CAA2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00B9C1-E60E-B860-05A4-5F03E5208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D05D-8EE1-A544-B0C6-2A2B88B7CBBE}" type="datetimeFigureOut">
              <a:rPr lang="en-AU" smtClean="0"/>
              <a:t>22/07/2023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FDEB0-4D3E-B93E-713C-11B571CA2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96C05A-3F84-DD40-18A3-76FE56EA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E8F7-8484-AD49-8DA6-6C021B8B7B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5609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D67C8B-98D6-3F6B-05E0-2F8118265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F10CD3-9B1C-1D79-1D40-AA83741B8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99B41-8BC9-F175-E85A-D85EF989DE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Bierstadt" panose="020B0004020202020204" pitchFamily="34" charset="0"/>
              </a:defRPr>
            </a:lvl1pPr>
          </a:lstStyle>
          <a:p>
            <a:fld id="{4E9AD05D-8EE1-A544-B0C6-2A2B88B7CBBE}" type="datetimeFigureOut">
              <a:rPr lang="en-AU" smtClean="0"/>
              <a:pPr/>
              <a:t>22/07/2023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96117B-DF47-F87D-824E-A7FA736C4F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Bierstadt" panose="020B0004020202020204" pitchFamily="34" charset="0"/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10C34-24A9-561E-1549-66B767F242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Bierstadt" panose="020B0004020202020204" pitchFamily="34" charset="0"/>
              </a:defRPr>
            </a:lvl1pPr>
          </a:lstStyle>
          <a:p>
            <a:fld id="{DA81E8F7-8484-AD49-8DA6-6C021B8B7B45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927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Bierstadt" panose="020B0004020202020204" pitchFamily="34" charset="0"/>
          <a:ea typeface="+mj-ea"/>
          <a:cs typeface="Baghdad" pitchFamily="2" charset="-78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Bierstadt" panose="020B00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Bierstadt" panose="020B00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Bierstadt" panose="020B00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ierstadt" panose="020B00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ierstadt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Relationship Id="rId9" Type="http://schemas.openxmlformats.org/officeDocument/2006/relationships/image" Target="../media/image16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7" Type="http://schemas.openxmlformats.org/officeDocument/2006/relationships/image" Target="../media/image26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svg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CA5F6-1AD7-37CF-21CA-AB66AD277E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Charming the Board</a:t>
            </a:r>
            <a:br>
              <a:rPr lang="en-US" sz="4000" dirty="0">
                <a:solidFill>
                  <a:schemeClr val="bg1"/>
                </a:solidFill>
              </a:rPr>
            </a:br>
            <a:br>
              <a:rPr lang="en-US" sz="4000" dirty="0">
                <a:solidFill>
                  <a:schemeClr val="bg1"/>
                </a:solidFill>
              </a:rPr>
            </a:br>
            <a:r>
              <a:rPr lang="en-US" sz="4000" b="0" dirty="0">
                <a:solidFill>
                  <a:schemeClr val="bg1"/>
                </a:solidFill>
              </a:rPr>
              <a:t>Practical tips for smashing your interactions with the Board and earning the envy of your peers</a:t>
            </a:r>
            <a:endParaRPr lang="en-AU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8DEBAD-267F-78AF-17C5-8558DF5E4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5941256"/>
            <a:ext cx="10718800" cy="365125"/>
          </a:xfrm>
        </p:spPr>
        <p:txBody>
          <a:bodyPr>
            <a:normAutofit fontScale="92500" lnSpcReduction="20000"/>
          </a:bodyPr>
          <a:lstStyle/>
          <a:p>
            <a:r>
              <a:rPr lang="en-NZ" sz="2400" dirty="0">
                <a:solidFill>
                  <a:schemeClr val="bg1">
                    <a:lumMod val="85000"/>
                  </a:schemeClr>
                </a:solidFill>
              </a:rPr>
              <a:t>ILANZ Conference July 2023						      Herman Visagie</a:t>
            </a:r>
            <a:endParaRPr lang="en-NZ" dirty="0">
              <a:solidFill>
                <a:schemeClr val="bg1">
                  <a:lumMod val="85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140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1D4F8-F676-4CCC-A9AD-599168F1F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8547"/>
            <a:ext cx="10515600" cy="1325563"/>
          </a:xfrm>
          <a:noFill/>
        </p:spPr>
        <p:txBody>
          <a:bodyPr>
            <a:normAutofit/>
          </a:bodyPr>
          <a:lstStyle/>
          <a:p>
            <a:r>
              <a:rPr lang="en-NZ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What I hope you will take from this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1C60C-6ABA-7528-83D9-1A88CE848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3700" y="2425700"/>
            <a:ext cx="4432300" cy="38353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Practical tips and tricks that you can implement quickly and easily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Insights about the common pitfalls, and how to avoid them</a:t>
            </a:r>
          </a:p>
          <a:p>
            <a:endParaRPr lang="en-AU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B7E593B-AF39-CA70-AB5D-ED30C411E6EA}"/>
              </a:ext>
            </a:extLst>
          </p:cNvPr>
          <p:cNvSpPr txBox="1">
            <a:spLocks/>
          </p:cNvSpPr>
          <p:nvPr/>
        </p:nvSpPr>
        <p:spPr>
          <a:xfrm>
            <a:off x="7518400" y="2425701"/>
            <a:ext cx="4432300" cy="38353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Bierstadt" panose="020B00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Bierstadt" panose="020B00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Bierstadt" panose="020B00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ierstadt" panose="020B00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ierstadt" panose="020B00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Improved clarity around the Boardroom dynamic and how you can best navigate it</a:t>
            </a:r>
          </a:p>
          <a:p>
            <a:pPr marL="285750" indent="-285750"/>
            <a:endParaRPr lang="en-US" dirty="0"/>
          </a:p>
          <a:p>
            <a:pPr marL="0" indent="0">
              <a:buNone/>
            </a:pPr>
            <a:r>
              <a:rPr lang="en-US" dirty="0">
                <a:latin typeface="Bierstadt"/>
              </a:rPr>
              <a:t>Greater confidence around your engagements with Boards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3AF942A-DE40-C349-48AA-A0CCD08BA1DE}"/>
              </a:ext>
            </a:extLst>
          </p:cNvPr>
          <p:cNvSpPr/>
          <p:nvPr/>
        </p:nvSpPr>
        <p:spPr>
          <a:xfrm>
            <a:off x="457200" y="2425700"/>
            <a:ext cx="1003300" cy="1003300"/>
          </a:xfrm>
          <a:prstGeom prst="ellipse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3600" b="1" dirty="0">
                <a:latin typeface="Bierstadt" panose="020B0004020202020204" pitchFamily="34" charset="0"/>
              </a:rPr>
              <a:t>1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C0438C0-ED95-E01F-81B4-FE74AF5669E1}"/>
              </a:ext>
            </a:extLst>
          </p:cNvPr>
          <p:cNvSpPr/>
          <p:nvPr/>
        </p:nvSpPr>
        <p:spPr>
          <a:xfrm>
            <a:off x="6362700" y="2425700"/>
            <a:ext cx="1003300" cy="1003300"/>
          </a:xfrm>
          <a:prstGeom prst="ellipse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3600" b="1" dirty="0">
                <a:latin typeface="Bierstadt" panose="020B0004020202020204" pitchFamily="34" charset="0"/>
              </a:rPr>
              <a:t>2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C38A790-E4AA-A555-A1F1-EC110B0115F7}"/>
              </a:ext>
            </a:extLst>
          </p:cNvPr>
          <p:cNvSpPr/>
          <p:nvPr/>
        </p:nvSpPr>
        <p:spPr>
          <a:xfrm>
            <a:off x="457200" y="4707326"/>
            <a:ext cx="1003300" cy="1003300"/>
          </a:xfrm>
          <a:prstGeom prst="ellipse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3600" b="1" dirty="0">
                <a:latin typeface="Bierstadt" panose="020B0004020202020204" pitchFamily="34" charset="0"/>
              </a:rPr>
              <a:t>3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818DCBD-4C0D-104B-3D0C-16E8239F1727}"/>
              </a:ext>
            </a:extLst>
          </p:cNvPr>
          <p:cNvSpPr/>
          <p:nvPr/>
        </p:nvSpPr>
        <p:spPr>
          <a:xfrm>
            <a:off x="6362700" y="4707326"/>
            <a:ext cx="1003300" cy="1003300"/>
          </a:xfrm>
          <a:prstGeom prst="ellipse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3600" b="1" dirty="0">
                <a:latin typeface="Bierstadt" panose="020B00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924178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60000"/>
                <a:lumOff val="40000"/>
              </a:schemeClr>
            </a:gs>
            <a:gs pos="100000">
              <a:srgbClr val="002060"/>
            </a:gs>
            <a:gs pos="50000">
              <a:srgbClr val="7030A0"/>
            </a:gs>
          </a:gsLst>
          <a:lin ang="1984632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al 26">
            <a:extLst>
              <a:ext uri="{FF2B5EF4-FFF2-40B4-BE49-F238E27FC236}">
                <a16:creationId xmlns:a16="http://schemas.microsoft.com/office/drawing/2014/main" id="{B449A9EA-F687-DCF7-4B7B-FBD54F3D7879}"/>
              </a:ext>
            </a:extLst>
          </p:cNvPr>
          <p:cNvSpPr/>
          <p:nvPr/>
        </p:nvSpPr>
        <p:spPr>
          <a:xfrm>
            <a:off x="9412318" y="2237289"/>
            <a:ext cx="1570620" cy="15706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6C8E4FA-1E11-F9D8-F139-E95240F1EBC8}"/>
              </a:ext>
            </a:extLst>
          </p:cNvPr>
          <p:cNvSpPr/>
          <p:nvPr/>
        </p:nvSpPr>
        <p:spPr>
          <a:xfrm>
            <a:off x="6757023" y="2237290"/>
            <a:ext cx="1570620" cy="15706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A877B95-AD91-245C-1230-2F5330279FFC}"/>
              </a:ext>
            </a:extLst>
          </p:cNvPr>
          <p:cNvSpPr/>
          <p:nvPr/>
        </p:nvSpPr>
        <p:spPr>
          <a:xfrm>
            <a:off x="3983043" y="2237290"/>
            <a:ext cx="1570620" cy="15706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8A11CD7-9EE8-5B46-4503-4F219F04CC54}"/>
              </a:ext>
            </a:extLst>
          </p:cNvPr>
          <p:cNvSpPr/>
          <p:nvPr/>
        </p:nvSpPr>
        <p:spPr>
          <a:xfrm>
            <a:off x="1327748" y="2237290"/>
            <a:ext cx="1570620" cy="15706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C3542AF2-9A54-4D69-9334-AF2AA6C309DD}"/>
              </a:ext>
            </a:extLst>
          </p:cNvPr>
          <p:cNvSpPr/>
          <p:nvPr/>
        </p:nvSpPr>
        <p:spPr>
          <a:xfrm>
            <a:off x="823912" y="3835400"/>
            <a:ext cx="2459607" cy="1549225"/>
          </a:xfrm>
          <a:prstGeom prst="roundRect">
            <a:avLst>
              <a:gd name="adj" fmla="val 1333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2400" b="1" dirty="0">
                <a:solidFill>
                  <a:schemeClr val="bg1"/>
                </a:solidFill>
                <a:latin typeface="Bierstadt" panose="020B0004020202020204" pitchFamily="34" charset="0"/>
              </a:rPr>
              <a:t>Demystifying Board and their role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FF603DC5-665D-75A5-2984-B4D67ED759CE}"/>
              </a:ext>
            </a:extLst>
          </p:cNvPr>
          <p:cNvSpPr/>
          <p:nvPr/>
        </p:nvSpPr>
        <p:spPr>
          <a:xfrm>
            <a:off x="3538550" y="3835400"/>
            <a:ext cx="2459607" cy="1549225"/>
          </a:xfrm>
          <a:prstGeom prst="roundRect">
            <a:avLst>
              <a:gd name="adj" fmla="val 1333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2400" b="1" dirty="0">
                <a:solidFill>
                  <a:schemeClr val="bg1"/>
                </a:solidFill>
                <a:latin typeface="Bierstadt" panose="020B0004020202020204" pitchFamily="34" charset="0"/>
              </a:rPr>
              <a:t>Planning your performance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9212D4F-E0B3-5BC7-837D-67F5F994DCE9}"/>
              </a:ext>
            </a:extLst>
          </p:cNvPr>
          <p:cNvSpPr/>
          <p:nvPr/>
        </p:nvSpPr>
        <p:spPr>
          <a:xfrm>
            <a:off x="6253188" y="3835400"/>
            <a:ext cx="2459607" cy="1549225"/>
          </a:xfrm>
          <a:prstGeom prst="roundRect">
            <a:avLst>
              <a:gd name="adj" fmla="val 1333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2400" b="1" dirty="0">
                <a:solidFill>
                  <a:schemeClr val="bg1"/>
                </a:solidFill>
                <a:latin typeface="Bierstadt" panose="020B0004020202020204" pitchFamily="34" charset="0"/>
              </a:rPr>
              <a:t>Preparation and pre game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DBD483F9-3DCC-95EC-9D4F-59B9C5BABE56}"/>
              </a:ext>
            </a:extLst>
          </p:cNvPr>
          <p:cNvSpPr/>
          <p:nvPr/>
        </p:nvSpPr>
        <p:spPr>
          <a:xfrm>
            <a:off x="8967826" y="3835400"/>
            <a:ext cx="2459607" cy="1549225"/>
          </a:xfrm>
          <a:prstGeom prst="roundRect">
            <a:avLst>
              <a:gd name="adj" fmla="val 1333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2400" b="1" dirty="0">
                <a:solidFill>
                  <a:schemeClr val="bg1"/>
                </a:solidFill>
                <a:latin typeface="Bierstadt" panose="020B0004020202020204" pitchFamily="34" charset="0"/>
              </a:rPr>
              <a:t>Show time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91D4F8-F676-4CCC-A9AD-599168F1F1C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6612" y="790658"/>
            <a:ext cx="10428288" cy="495300"/>
          </a:xfrm>
        </p:spPr>
        <p:txBody>
          <a:bodyPr>
            <a:noAutofit/>
          </a:bodyPr>
          <a:lstStyle/>
          <a:p>
            <a:r>
              <a:rPr lang="en-NZ" dirty="0">
                <a:solidFill>
                  <a:schemeClr val="bg1"/>
                </a:solidFill>
              </a:rPr>
              <a:t>What are we going to cover</a:t>
            </a:r>
          </a:p>
        </p:txBody>
      </p:sp>
      <p:pic>
        <p:nvPicPr>
          <p:cNvPr id="13" name="Graphic 12" descr="Lightbulb with solid fill">
            <a:extLst>
              <a:ext uri="{FF2B5EF4-FFF2-40B4-BE49-F238E27FC236}">
                <a16:creationId xmlns:a16="http://schemas.microsoft.com/office/drawing/2014/main" id="{785695CA-0A98-4EBC-9CC2-AC19CB109E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11369" y="2465616"/>
            <a:ext cx="1113968" cy="1113968"/>
          </a:xfrm>
          <a:prstGeom prst="rect">
            <a:avLst/>
          </a:prstGeom>
        </p:spPr>
      </p:pic>
      <p:pic>
        <p:nvPicPr>
          <p:cNvPr id="15" name="Graphic 14" descr="Board Of Directors with solid fill">
            <a:extLst>
              <a:ext uri="{FF2B5EF4-FFF2-40B4-BE49-F238E27FC236}">
                <a16:creationId xmlns:a16="http://schemas.microsoft.com/office/drawing/2014/main" id="{2A2420F2-B42F-4731-B6F6-650D526BB9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56074" y="2465616"/>
            <a:ext cx="1113968" cy="1113968"/>
          </a:xfrm>
          <a:prstGeom prst="rect">
            <a:avLst/>
          </a:prstGeom>
        </p:spPr>
      </p:pic>
      <p:pic>
        <p:nvPicPr>
          <p:cNvPr id="17" name="Graphic 16" descr="Stopwatch with solid fill">
            <a:extLst>
              <a:ext uri="{FF2B5EF4-FFF2-40B4-BE49-F238E27FC236}">
                <a16:creationId xmlns:a16="http://schemas.microsoft.com/office/drawing/2014/main" id="{A0559334-2E75-4740-92F3-000CC350B46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985350" y="2465617"/>
            <a:ext cx="1113967" cy="1113967"/>
          </a:xfrm>
          <a:prstGeom prst="rect">
            <a:avLst/>
          </a:prstGeom>
        </p:spPr>
      </p:pic>
      <p:pic>
        <p:nvPicPr>
          <p:cNvPr id="5" name="Graphic 4" descr="Drama with solid fill">
            <a:extLst>
              <a:ext uri="{FF2B5EF4-FFF2-40B4-BE49-F238E27FC236}">
                <a16:creationId xmlns:a16="http://schemas.microsoft.com/office/drawing/2014/main" id="{F35C5D66-057A-9F7D-3EB4-51AC5D67A32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9640645" y="2465616"/>
            <a:ext cx="1113967" cy="1113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747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D8CC2B3-F577-8FDC-9428-7E337312FCB3}"/>
              </a:ext>
            </a:extLst>
          </p:cNvPr>
          <p:cNvSpPr/>
          <p:nvPr/>
        </p:nvSpPr>
        <p:spPr>
          <a:xfrm>
            <a:off x="838200" y="2653900"/>
            <a:ext cx="5171441" cy="402034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Bierstadt" panose="020B0004020202020204" pitchFamily="34" charset="0"/>
              </a:rPr>
              <a:t>The Board is ultimately responsible for managing the organisation on behalf of the shareholder 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Bierstadt" panose="020B0004020202020204" pitchFamily="34" charset="0"/>
              </a:rPr>
              <a:t>Directors have an overarching obligation to act in the best interest of the company and will test management to ensure they do too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Bierstadt" panose="020B0004020202020204" pitchFamily="34" charset="0"/>
              </a:rPr>
              <a:t>They do this by delegating responsibility for the day-to-day management to Management</a:t>
            </a:r>
          </a:p>
          <a:p>
            <a:pPr marL="742950" lvl="1" indent="-285750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  <a:latin typeface="Bierstadt" panose="020B0004020202020204" pitchFamily="34" charset="0"/>
              </a:rPr>
              <a:t>But if things go horribly wrong – it’s usually Directors that get in trouble, not Management!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F19035A-050A-D5A7-9AC5-EDF7C0CBC67E}"/>
              </a:ext>
            </a:extLst>
          </p:cNvPr>
          <p:cNvSpPr/>
          <p:nvPr/>
        </p:nvSpPr>
        <p:spPr>
          <a:xfrm>
            <a:off x="6301741" y="2704301"/>
            <a:ext cx="5171442" cy="4020345"/>
          </a:xfrm>
          <a:prstGeom prst="roundRect">
            <a:avLst>
              <a:gd name="adj" fmla="val 15759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285750" lvl="1" indent="-2857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5738813" algn="l"/>
              </a:tabLst>
            </a:pPr>
            <a:r>
              <a:rPr lang="en-US" dirty="0">
                <a:solidFill>
                  <a:schemeClr val="tx1"/>
                </a:solidFill>
                <a:latin typeface="Bierstadt" panose="020B0004020202020204" pitchFamily="34" charset="0"/>
              </a:rPr>
              <a:t>They are likely a diverse group of individuals</a:t>
            </a:r>
          </a:p>
          <a:p>
            <a:pPr marL="285750" lvl="1" indent="-2857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5738813" algn="l"/>
              </a:tabLst>
            </a:pPr>
            <a:r>
              <a:rPr lang="en-US" dirty="0">
                <a:solidFill>
                  <a:schemeClr val="tx1"/>
                </a:solidFill>
                <a:latin typeface="Bierstadt"/>
              </a:rPr>
              <a:t>The majority may not know your industry in detail</a:t>
            </a:r>
            <a:endParaRPr lang="en-US" dirty="0">
              <a:solidFill>
                <a:schemeClr val="tx1"/>
              </a:solidFill>
              <a:latin typeface="Bierstadt" panose="020B0004020202020204" pitchFamily="34" charset="0"/>
            </a:endParaRPr>
          </a:p>
          <a:p>
            <a:pPr marL="285750" lvl="1" indent="-2857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5738813" algn="l"/>
              </a:tabLst>
            </a:pPr>
            <a:r>
              <a:rPr lang="en-US" dirty="0">
                <a:solidFill>
                  <a:schemeClr val="tx1"/>
                </a:solidFill>
                <a:latin typeface="Bierstadt" panose="020B0004020202020204" pitchFamily="34" charset="0"/>
              </a:rPr>
              <a:t>They may sit on multiple boards across diverse portfolios or hold down senior leadership roles in unrelated sectors of the economy</a:t>
            </a:r>
          </a:p>
          <a:p>
            <a:pPr marL="285750" lvl="1" indent="-2857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5738813" algn="l"/>
              </a:tabLst>
            </a:pPr>
            <a:r>
              <a:rPr lang="en-US" dirty="0">
                <a:solidFill>
                  <a:schemeClr val="tx1"/>
                </a:solidFill>
                <a:latin typeface="Bierstadt"/>
              </a:rPr>
              <a:t>They are likely to be paid for sitting on the Board and its sub-Committees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30F93B4-A655-4766-362A-37DB87A8F732}"/>
              </a:ext>
            </a:extLst>
          </p:cNvPr>
          <p:cNvSpPr txBox="1">
            <a:spLocks/>
          </p:cNvSpPr>
          <p:nvPr/>
        </p:nvSpPr>
        <p:spPr>
          <a:xfrm>
            <a:off x="838200" y="438546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Bierstadt" panose="020B0004020202020204" pitchFamily="34" charset="0"/>
                <a:ea typeface="+mj-ea"/>
                <a:cs typeface="Baghdad" pitchFamily="2" charset="-78"/>
              </a:defRPr>
            </a:lvl1pPr>
          </a:lstStyle>
          <a:p>
            <a:r>
              <a:rPr lang="en-NZ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Demystifying the Board – what is their role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66F7B7D6-5CB4-BFA2-5FF3-E56CF4349213}"/>
              </a:ext>
            </a:extLst>
          </p:cNvPr>
          <p:cNvSpPr/>
          <p:nvPr/>
        </p:nvSpPr>
        <p:spPr>
          <a:xfrm>
            <a:off x="966470" y="2070101"/>
            <a:ext cx="4914900" cy="634200"/>
          </a:xfrm>
          <a:prstGeom prst="roundRect">
            <a:avLst>
              <a:gd name="adj" fmla="val 427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spcAft>
                <a:spcPts val="300"/>
              </a:spcAft>
              <a:tabLst>
                <a:tab pos="5738813" algn="l"/>
              </a:tabLst>
            </a:pPr>
            <a:r>
              <a:rPr lang="en-US" sz="2400" b="1" dirty="0">
                <a:solidFill>
                  <a:schemeClr val="bg1"/>
                </a:solidFill>
                <a:latin typeface="Bierstadt" panose="020B0004020202020204" pitchFamily="34" charset="0"/>
              </a:rPr>
              <a:t>Why do we have a Board?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2185BB48-F948-C9FF-7AA4-02C6B7ADC2E6}"/>
              </a:ext>
            </a:extLst>
          </p:cNvPr>
          <p:cNvSpPr/>
          <p:nvPr/>
        </p:nvSpPr>
        <p:spPr>
          <a:xfrm>
            <a:off x="6430012" y="2070101"/>
            <a:ext cx="4914900" cy="634200"/>
          </a:xfrm>
          <a:prstGeom prst="roundRect">
            <a:avLst>
              <a:gd name="adj" fmla="val 38459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spcAft>
                <a:spcPts val="300"/>
              </a:spcAft>
              <a:tabLst>
                <a:tab pos="5738813" algn="l"/>
              </a:tabLst>
            </a:pPr>
            <a:r>
              <a:rPr lang="en-US" sz="2400" b="1" dirty="0">
                <a:solidFill>
                  <a:schemeClr val="bg1"/>
                </a:solidFill>
                <a:latin typeface="Bierstadt" panose="020B0004020202020204" pitchFamily="34" charset="0"/>
              </a:rPr>
              <a:t>Who are your directors?</a:t>
            </a:r>
          </a:p>
        </p:txBody>
      </p:sp>
    </p:spTree>
    <p:extLst>
      <p:ext uri="{BB962C8B-B14F-4D97-AF65-F5344CB8AC3E}">
        <p14:creationId xmlns:p14="http://schemas.microsoft.com/office/powerpoint/2010/main" val="1207244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336A37D-ED8F-6B47-06D4-C2B7E7B5C246}"/>
              </a:ext>
            </a:extLst>
          </p:cNvPr>
          <p:cNvSpPr txBox="1">
            <a:spLocks/>
          </p:cNvSpPr>
          <p:nvPr/>
        </p:nvSpPr>
        <p:spPr>
          <a:xfrm>
            <a:off x="838200" y="401556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Bierstadt" panose="020B0004020202020204" pitchFamily="34" charset="0"/>
                <a:ea typeface="+mj-ea"/>
                <a:cs typeface="Baghdad" pitchFamily="2" charset="-78"/>
              </a:defRPr>
            </a:lvl1pPr>
          </a:lstStyle>
          <a:p>
            <a:r>
              <a:rPr lang="en-NZ" dirty="0">
                <a:latin typeface="Bierstadt"/>
                <a:cs typeface="Baghdad"/>
              </a:rPr>
              <a:t>Board – their reality and what drives them </a:t>
            </a:r>
            <a:endParaRPr lang="en-NZ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0B06B-C991-22CE-A063-DA9296CF94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470" y="4748075"/>
            <a:ext cx="10304042" cy="158917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Aft>
                <a:spcPts val="300"/>
              </a:spcAft>
              <a:buNone/>
              <a:tabLst>
                <a:tab pos="5738813" algn="l"/>
              </a:tabLst>
            </a:pPr>
            <a:r>
              <a:rPr lang="en-US" sz="2000" dirty="0"/>
              <a:t>It is estimated (conservatively) that the average Board meeting costs between </a:t>
            </a:r>
            <a:r>
              <a:rPr lang="en-US" sz="2400" b="1" u="sng" dirty="0"/>
              <a:t>$50-$100k</a:t>
            </a:r>
          </a:p>
          <a:p>
            <a:pPr marL="742950" lvl="2" indent="-285750">
              <a:spcAft>
                <a:spcPts val="300"/>
              </a:spcAft>
              <a:tabLst>
                <a:tab pos="5738813" algn="l"/>
              </a:tabLst>
            </a:pPr>
            <a:r>
              <a:rPr lang="en-US" sz="1800" dirty="0">
                <a:latin typeface="Bierstadt"/>
              </a:rPr>
              <a:t>What is our return on this investment?</a:t>
            </a:r>
          </a:p>
          <a:p>
            <a:pPr marL="742950" lvl="2" indent="-285750">
              <a:spcAft>
                <a:spcPts val="300"/>
              </a:spcAft>
              <a:tabLst>
                <a:tab pos="5738813" algn="l"/>
              </a:tabLst>
            </a:pPr>
            <a:r>
              <a:rPr lang="en-US" sz="1800" dirty="0">
                <a:latin typeface="Bierstadt"/>
              </a:rPr>
              <a:t>Is the Board feeling like they have an impact?</a:t>
            </a:r>
            <a:endParaRPr lang="en-US" sz="1800" dirty="0"/>
          </a:p>
          <a:p>
            <a:pPr marL="742950" lvl="2" indent="-285750">
              <a:spcAft>
                <a:spcPts val="300"/>
              </a:spcAft>
              <a:tabLst>
                <a:tab pos="5738813" algn="l"/>
              </a:tabLst>
            </a:pPr>
            <a:r>
              <a:rPr lang="en-US" sz="1800" dirty="0">
                <a:latin typeface="Bierstadt"/>
              </a:rPr>
              <a:t>Are you treating the board like a friend or foe?</a:t>
            </a:r>
            <a:endParaRPr lang="en-US" sz="1800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4116C0CD-627B-776E-0E80-3CBDF7A68FBB}"/>
              </a:ext>
            </a:extLst>
          </p:cNvPr>
          <p:cNvSpPr/>
          <p:nvPr/>
        </p:nvSpPr>
        <p:spPr>
          <a:xfrm>
            <a:off x="966470" y="1636115"/>
            <a:ext cx="10304042" cy="634200"/>
          </a:xfrm>
          <a:prstGeom prst="roundRect">
            <a:avLst>
              <a:gd name="adj" fmla="val 427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spcAft>
                <a:spcPts val="300"/>
              </a:spcAft>
              <a:tabLst>
                <a:tab pos="5738813" algn="l"/>
              </a:tabLst>
            </a:pPr>
            <a:r>
              <a:rPr lang="en-US" sz="2400" b="1" dirty="0">
                <a:solidFill>
                  <a:schemeClr val="bg1"/>
                </a:solidFill>
                <a:latin typeface="Bierstadt" panose="020B0004020202020204" pitchFamily="34" charset="0"/>
              </a:rPr>
              <a:t>The board are humans too…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02020E0-9C9C-7955-3F9C-62A581AA2340}"/>
              </a:ext>
            </a:extLst>
          </p:cNvPr>
          <p:cNvSpPr/>
          <p:nvPr/>
        </p:nvSpPr>
        <p:spPr>
          <a:xfrm>
            <a:off x="966470" y="2368654"/>
            <a:ext cx="1974109" cy="1901932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Bierstadt" panose="020B0004020202020204" pitchFamily="34" charset="0"/>
              </a:rPr>
              <a:t>They are not full-time employees – they dip in and out of the business and are only involved at a governance level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F1828521-449A-3DA0-88E3-E0D9DB76BD3E}"/>
              </a:ext>
            </a:extLst>
          </p:cNvPr>
          <p:cNvSpPr/>
          <p:nvPr/>
        </p:nvSpPr>
        <p:spPr>
          <a:xfrm>
            <a:off x="3048953" y="2368654"/>
            <a:ext cx="1974109" cy="1901932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  <a:tabLst>
                <a:tab pos="5738813" algn="l"/>
              </a:tabLst>
            </a:pPr>
            <a:r>
              <a:rPr lang="en-US" sz="1600" dirty="0">
                <a:latin typeface="Bierstadt" panose="020B0004020202020204" pitchFamily="34" charset="0"/>
              </a:rPr>
              <a:t>They will have their own quirks, areas of interest, and areas they get stuck on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9A2B2C74-9644-6A32-3D97-29467F0FF74E}"/>
              </a:ext>
            </a:extLst>
          </p:cNvPr>
          <p:cNvSpPr/>
          <p:nvPr/>
        </p:nvSpPr>
        <p:spPr>
          <a:xfrm>
            <a:off x="5131436" y="2368654"/>
            <a:ext cx="1974109" cy="1901932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  <a:tabLst>
                <a:tab pos="5738813" algn="l"/>
              </a:tabLst>
            </a:pPr>
            <a:r>
              <a:rPr lang="en-US" sz="1600" dirty="0">
                <a:latin typeface="Bierstadt" panose="020B0004020202020204" pitchFamily="34" charset="0"/>
              </a:rPr>
              <a:t>They forget, get confused, and don’t always understand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E999D6A9-A458-14CB-451A-6BFA192BEA13}"/>
              </a:ext>
            </a:extLst>
          </p:cNvPr>
          <p:cNvSpPr/>
          <p:nvPr/>
        </p:nvSpPr>
        <p:spPr>
          <a:xfrm>
            <a:off x="7213919" y="2368654"/>
            <a:ext cx="1974109" cy="1901932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300"/>
              </a:spcAft>
              <a:tabLst>
                <a:tab pos="5738813" algn="l"/>
              </a:tabLst>
            </a:pPr>
            <a:r>
              <a:rPr lang="en-US" sz="1600" dirty="0">
                <a:latin typeface="Bierstadt"/>
              </a:rPr>
              <a:t>They will have their own hopes, fears, and ambitions</a:t>
            </a:r>
            <a:endParaRPr lang="en-US" sz="1600" dirty="0">
              <a:latin typeface="Bierstadt" panose="020B0004020202020204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8BB34435-099C-42D2-4DF5-910C555140E6}"/>
              </a:ext>
            </a:extLst>
          </p:cNvPr>
          <p:cNvSpPr/>
          <p:nvPr/>
        </p:nvSpPr>
        <p:spPr>
          <a:xfrm>
            <a:off x="9296403" y="2368654"/>
            <a:ext cx="1974109" cy="1901932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300"/>
              </a:spcAft>
              <a:tabLst>
                <a:tab pos="5738813" algn="l"/>
              </a:tabLst>
            </a:pPr>
            <a:r>
              <a:rPr lang="en-US" sz="1600" dirty="0">
                <a:latin typeface="Bierstadt"/>
              </a:rPr>
              <a:t>They generally want to feel part of the </a:t>
            </a:r>
            <a:r>
              <a:rPr lang="en-US" sz="1600" dirty="0" err="1">
                <a:latin typeface="Bierstadt"/>
              </a:rPr>
              <a:t>organisation</a:t>
            </a:r>
            <a:endParaRPr lang="en-US" sz="1600" dirty="0" err="1">
              <a:latin typeface="Bierstadt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80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030F93B4-A655-4766-362A-37DB87A8F732}"/>
              </a:ext>
            </a:extLst>
          </p:cNvPr>
          <p:cNvSpPr txBox="1">
            <a:spLocks/>
          </p:cNvSpPr>
          <p:nvPr/>
        </p:nvSpPr>
        <p:spPr>
          <a:xfrm>
            <a:off x="469900" y="225403"/>
            <a:ext cx="108839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Bierstadt" panose="020B0004020202020204" pitchFamily="34" charset="0"/>
                <a:ea typeface="+mj-ea"/>
                <a:cs typeface="Baghdad" pitchFamily="2" charset="-78"/>
              </a:defRPr>
            </a:lvl1pPr>
          </a:lstStyle>
          <a:p>
            <a:r>
              <a:rPr lang="en-NZ" sz="4000" dirty="0"/>
              <a:t>Planning your performance - Before you even think about a paper…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66F7B7D6-5CB4-BFA2-5FF3-E56CF4349213}"/>
              </a:ext>
            </a:extLst>
          </p:cNvPr>
          <p:cNvSpPr/>
          <p:nvPr/>
        </p:nvSpPr>
        <p:spPr>
          <a:xfrm>
            <a:off x="602840" y="1558005"/>
            <a:ext cx="4914900" cy="1753388"/>
          </a:xfrm>
          <a:prstGeom prst="roundRect">
            <a:avLst>
              <a:gd name="adj" fmla="val 12601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>
              <a:spcAft>
                <a:spcPts val="300"/>
              </a:spcAft>
              <a:tabLst>
                <a:tab pos="5738813" algn="l"/>
              </a:tabLst>
            </a:pPr>
            <a:r>
              <a:rPr lang="en-US" sz="2400" b="1" dirty="0">
                <a:solidFill>
                  <a:schemeClr val="bg1"/>
                </a:solidFill>
                <a:latin typeface="Bierstadt" panose="020B0004020202020204" pitchFamily="34" charset="0"/>
              </a:rPr>
              <a:t>Ask the following questions</a:t>
            </a:r>
          </a:p>
          <a:p>
            <a:pPr lvl="1" indent="-457200">
              <a:spcAft>
                <a:spcPts val="300"/>
              </a:spcAft>
              <a:buFont typeface="+mj-lt"/>
              <a:buAutoNum type="arabicPeriod"/>
              <a:tabLst>
                <a:tab pos="5738813" algn="l"/>
              </a:tabLst>
            </a:pPr>
            <a:r>
              <a:rPr lang="en-US" sz="1600" dirty="0">
                <a:solidFill>
                  <a:schemeClr val="bg1"/>
                </a:solidFill>
                <a:latin typeface="Bierstadt" panose="020B0004020202020204" pitchFamily="34" charset="0"/>
              </a:rPr>
              <a:t>Why are we engaging with the board?</a:t>
            </a:r>
          </a:p>
          <a:p>
            <a:pPr lvl="1" indent="-457200">
              <a:spcAft>
                <a:spcPts val="300"/>
              </a:spcAft>
              <a:buFont typeface="+mj-lt"/>
              <a:buAutoNum type="arabicPeriod"/>
              <a:tabLst>
                <a:tab pos="5738813" algn="l"/>
              </a:tabLst>
            </a:pPr>
            <a:r>
              <a:rPr lang="en-US" sz="1600" dirty="0">
                <a:solidFill>
                  <a:schemeClr val="bg1"/>
                </a:solidFill>
                <a:latin typeface="Bierstadt" panose="020B0004020202020204" pitchFamily="34" charset="0"/>
              </a:rPr>
              <a:t>What is the ask?</a:t>
            </a:r>
          </a:p>
          <a:p>
            <a:pPr lvl="1" indent="-457200">
              <a:spcAft>
                <a:spcPts val="300"/>
              </a:spcAft>
              <a:buFont typeface="+mj-lt"/>
              <a:buAutoNum type="arabicPeriod"/>
              <a:tabLst>
                <a:tab pos="5738813" algn="l"/>
              </a:tabLst>
            </a:pPr>
            <a:r>
              <a:rPr lang="en-US" sz="1600" dirty="0">
                <a:solidFill>
                  <a:schemeClr val="bg1"/>
                </a:solidFill>
                <a:latin typeface="Bierstadt" panose="020B0004020202020204" pitchFamily="34" charset="0"/>
              </a:rPr>
              <a:t>What is the outcome you are seeking?</a:t>
            </a:r>
          </a:p>
        </p:txBody>
      </p:sp>
      <p:pic>
        <p:nvPicPr>
          <p:cNvPr id="2" name="Graphic 1" descr="Questions with solid fill">
            <a:extLst>
              <a:ext uri="{FF2B5EF4-FFF2-40B4-BE49-F238E27FC236}">
                <a16:creationId xmlns:a16="http://schemas.microsoft.com/office/drawing/2014/main" id="{71F9B4F1-BB49-AA1F-58F9-4BC9EA2D6D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39827" y="1830640"/>
            <a:ext cx="648452" cy="648452"/>
          </a:xfrm>
          <a:prstGeom prst="rect">
            <a:avLst/>
          </a:prstGeom>
        </p:spPr>
      </p:pic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FA0C1AAA-0043-4557-4F27-E00D9FFCBFF6}"/>
              </a:ext>
            </a:extLst>
          </p:cNvPr>
          <p:cNvSpPr/>
          <p:nvPr/>
        </p:nvSpPr>
        <p:spPr>
          <a:xfrm>
            <a:off x="640940" y="3459054"/>
            <a:ext cx="4914900" cy="2946821"/>
          </a:xfrm>
          <a:prstGeom prst="roundRect">
            <a:avLst>
              <a:gd name="adj" fmla="val 7239"/>
            </a:avLst>
          </a:prstGeom>
          <a:solidFill>
            <a:srgbClr val="002060"/>
          </a:solidFill>
          <a:ln w="28575"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46800" rIns="72000" bIns="45720" rtlCol="0" anchor="ctr"/>
          <a:lstStyle/>
          <a:p>
            <a:pPr marL="0" lvl="1">
              <a:spcAft>
                <a:spcPts val="300"/>
              </a:spcAft>
              <a:tabLst>
                <a:tab pos="5738813" algn="l"/>
              </a:tabLst>
            </a:pPr>
            <a:r>
              <a:rPr lang="en-US" sz="2400" b="1" dirty="0">
                <a:solidFill>
                  <a:schemeClr val="bg1"/>
                </a:solidFill>
                <a:latin typeface="Bierstadt" panose="020B0004020202020204" pitchFamily="34" charset="0"/>
              </a:rPr>
              <a:t>Runway to critical decisions</a:t>
            </a:r>
          </a:p>
          <a:p>
            <a:pPr lvl="1" indent="-45720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5738813" algn="l"/>
              </a:tabLst>
            </a:pPr>
            <a:r>
              <a:rPr lang="en-US" sz="1400" dirty="0">
                <a:solidFill>
                  <a:schemeClr val="bg1"/>
                </a:solidFill>
                <a:latin typeface="Bierstadt"/>
              </a:rPr>
              <a:t>If your paper is asking for a critical decision,        ensure that your paper is not the first time  the Board has been exposed to this matter</a:t>
            </a:r>
          </a:p>
          <a:p>
            <a:pPr lvl="1" indent="-45720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5738813" algn="l"/>
              </a:tabLst>
            </a:pPr>
            <a:r>
              <a:rPr lang="en-US" sz="1400" dirty="0">
                <a:solidFill>
                  <a:schemeClr val="bg1"/>
                </a:solidFill>
                <a:latin typeface="Bierstadt" panose="020B0004020202020204" pitchFamily="34" charset="0"/>
              </a:rPr>
              <a:t>The decision making should be at the tail end of a series of conversations that the Board has had over time</a:t>
            </a:r>
          </a:p>
          <a:p>
            <a:pPr lvl="1" indent="-45720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5738813" algn="l"/>
              </a:tabLst>
            </a:pPr>
            <a:r>
              <a:rPr lang="en-US" sz="1400" dirty="0">
                <a:solidFill>
                  <a:schemeClr val="bg1"/>
                </a:solidFill>
                <a:latin typeface="Bierstadt" panose="020B0004020202020204" pitchFamily="34" charset="0"/>
              </a:rPr>
              <a:t>You need to plan how the Board will deal with these critical projects/decisions as part of your planning process. Think of a runway to decisions – discussion paper followed by a decision paper</a:t>
            </a:r>
          </a:p>
        </p:txBody>
      </p:sp>
      <p:pic>
        <p:nvPicPr>
          <p:cNvPr id="6" name="Graphic 5" descr="Fork In Road with solid fill">
            <a:extLst>
              <a:ext uri="{FF2B5EF4-FFF2-40B4-BE49-F238E27FC236}">
                <a16:creationId xmlns:a16="http://schemas.microsoft.com/office/drawing/2014/main" id="{95843CEB-D631-B42B-1AB6-9C1ED6A098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29022" y="3583491"/>
            <a:ext cx="652837" cy="652837"/>
          </a:xfrm>
          <a:prstGeom prst="rect">
            <a:avLst/>
          </a:prstGeom>
        </p:spPr>
      </p:pic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CA8975F5-DB93-FB08-DBCD-1DBEACCEA367}"/>
              </a:ext>
            </a:extLst>
          </p:cNvPr>
          <p:cNvSpPr/>
          <p:nvPr/>
        </p:nvSpPr>
        <p:spPr>
          <a:xfrm>
            <a:off x="5818493" y="1558005"/>
            <a:ext cx="5885056" cy="1753388"/>
          </a:xfrm>
          <a:prstGeom prst="roundRect">
            <a:avLst>
              <a:gd name="adj" fmla="val 12436"/>
            </a:avLst>
          </a:prstGeom>
          <a:solidFill>
            <a:srgbClr val="7030A0"/>
          </a:solidFill>
          <a:ln w="28575"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46800" rIns="72000" rtlCol="0" anchor="ctr"/>
          <a:lstStyle/>
          <a:p>
            <a:pPr marL="0" lvl="1">
              <a:spcAft>
                <a:spcPts val="300"/>
              </a:spcAft>
              <a:tabLst>
                <a:tab pos="5738813" algn="l"/>
              </a:tabLst>
            </a:pPr>
            <a:r>
              <a:rPr lang="en-US" sz="2400" b="1" dirty="0">
                <a:solidFill>
                  <a:schemeClr val="bg1"/>
                </a:solidFill>
                <a:latin typeface="Bierstadt" panose="020B0004020202020204" pitchFamily="34" charset="0"/>
              </a:rPr>
              <a:t>Consider all stakeholders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400" dirty="0">
                <a:solidFill>
                  <a:schemeClr val="bg1"/>
                </a:solidFill>
                <a:latin typeface="Bierstadt" panose="020B0004020202020204" pitchFamily="34" charset="0"/>
              </a:rPr>
              <a:t>Ensure that all stakeholders are on board, singing from the            same hymn sheet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1400" dirty="0">
                <a:solidFill>
                  <a:schemeClr val="bg1"/>
                </a:solidFill>
                <a:latin typeface="Bierstadt" panose="020B0004020202020204" pitchFamily="34" charset="0"/>
              </a:rPr>
              <a:t>You may consider having key stakeholders in the room as you present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400" dirty="0">
                <a:solidFill>
                  <a:schemeClr val="bg1"/>
                </a:solidFill>
                <a:latin typeface="Bierstadt" panose="020B0004020202020204" pitchFamily="34" charset="0"/>
              </a:rPr>
              <a:t>Management must be seen to be a “united</a:t>
            </a:r>
            <a:r>
              <a:rPr lang="en-NZ" sz="2000" dirty="0">
                <a:solidFill>
                  <a:schemeClr val="bg1"/>
                </a:solidFill>
                <a:latin typeface="Bierstadt" panose="020B0004020202020204" pitchFamily="34" charset="0"/>
              </a:rPr>
              <a:t> </a:t>
            </a:r>
            <a:r>
              <a:rPr lang="en-NZ" sz="1400" dirty="0">
                <a:solidFill>
                  <a:schemeClr val="bg1"/>
                </a:solidFill>
                <a:latin typeface="Bierstadt" panose="020B0004020202020204" pitchFamily="34" charset="0"/>
              </a:rPr>
              <a:t>front” when presenting to the Board</a:t>
            </a:r>
          </a:p>
        </p:txBody>
      </p:sp>
      <p:pic>
        <p:nvPicPr>
          <p:cNvPr id="8" name="Graphic 7" descr="Group brainstorm with solid fill">
            <a:extLst>
              <a:ext uri="{FF2B5EF4-FFF2-40B4-BE49-F238E27FC236}">
                <a16:creationId xmlns:a16="http://schemas.microsoft.com/office/drawing/2014/main" id="{76819FCA-00F4-F2C6-32C9-B41299C14F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978651" y="1684401"/>
            <a:ext cx="750298" cy="750298"/>
          </a:xfrm>
          <a:prstGeom prst="rect">
            <a:avLst/>
          </a:prstGeom>
        </p:spPr>
      </p:pic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B92EE466-855B-DF1F-4185-DCC12A807F32}"/>
              </a:ext>
            </a:extLst>
          </p:cNvPr>
          <p:cNvSpPr/>
          <p:nvPr/>
        </p:nvSpPr>
        <p:spPr>
          <a:xfrm>
            <a:off x="5818493" y="3459054"/>
            <a:ext cx="5885056" cy="2946821"/>
          </a:xfrm>
          <a:prstGeom prst="roundRect">
            <a:avLst>
              <a:gd name="adj" fmla="val 6938"/>
            </a:avLst>
          </a:prstGeom>
          <a:noFill/>
          <a:ln w="28575">
            <a:solidFill>
              <a:srgbClr val="703FE3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46800" rIns="72000" bIns="45720" rtlCol="0" anchor="ctr"/>
          <a:lstStyle/>
          <a:p>
            <a:pPr marL="0" lvl="1">
              <a:spcAft>
                <a:spcPts val="300"/>
              </a:spcAft>
              <a:tabLst>
                <a:tab pos="5738813" algn="l"/>
              </a:tabLst>
            </a:pPr>
            <a:r>
              <a:rPr lang="en-NZ" sz="2400" b="1" dirty="0">
                <a:solidFill>
                  <a:schemeClr val="tx1"/>
                </a:solidFill>
                <a:latin typeface="Bierstadt"/>
              </a:rPr>
              <a:t>How to get the best outcome?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400" dirty="0">
                <a:solidFill>
                  <a:schemeClr val="tx1"/>
                </a:solidFill>
                <a:latin typeface="Bierstadt"/>
              </a:rPr>
              <a:t>All directors (and the Board as a whole) have their                            “sticking points”. For example, compliance and assurance processes, cyber security issues, etc.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400" dirty="0">
                <a:solidFill>
                  <a:schemeClr val="tx1"/>
                </a:solidFill>
                <a:latin typeface="Bierstadt"/>
              </a:rPr>
              <a:t>These are often linked to the Bank’s risks that sit  outside our risk appetite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400" dirty="0">
                <a:solidFill>
                  <a:schemeClr val="tx1"/>
                </a:solidFill>
                <a:latin typeface="Bierstadt" panose="020B0004020202020204" pitchFamily="34" charset="0"/>
              </a:rPr>
              <a:t>You need to consider how to address these points to ensure you reach the best or required outcome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400" dirty="0">
                <a:solidFill>
                  <a:schemeClr val="tx1"/>
                </a:solidFill>
                <a:latin typeface="Bierstadt" panose="020B0004020202020204" pitchFamily="34" charset="0"/>
              </a:rPr>
              <a:t>At times it makes sense to reach out to Board members in advance of meetings to engage in a less formal way – but don’t forget to follow protocol on this!</a:t>
            </a:r>
          </a:p>
        </p:txBody>
      </p:sp>
      <p:pic>
        <p:nvPicPr>
          <p:cNvPr id="14" name="Graphic 13" descr="Rocking Horse with solid fill">
            <a:extLst>
              <a:ext uri="{FF2B5EF4-FFF2-40B4-BE49-F238E27FC236}">
                <a16:creationId xmlns:a16="http://schemas.microsoft.com/office/drawing/2014/main" id="{2342912F-CA69-50D6-53FC-8E9770348AE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780299" y="3528264"/>
            <a:ext cx="771568" cy="771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061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952BF1F8-C928-8F2B-DC9E-F90FA951BF78}"/>
              </a:ext>
            </a:extLst>
          </p:cNvPr>
          <p:cNvSpPr txBox="1">
            <a:spLocks/>
          </p:cNvSpPr>
          <p:nvPr/>
        </p:nvSpPr>
        <p:spPr>
          <a:xfrm>
            <a:off x="558800" y="225403"/>
            <a:ext cx="107950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Bierstadt" panose="020B0004020202020204" pitchFamily="34" charset="0"/>
                <a:ea typeface="+mj-ea"/>
                <a:cs typeface="Baghdad" pitchFamily="2" charset="-78"/>
              </a:defRPr>
            </a:lvl1pPr>
          </a:lstStyle>
          <a:p>
            <a:r>
              <a:rPr lang="en-NZ" sz="4000" dirty="0">
                <a:latin typeface="Bierstadt"/>
                <a:cs typeface="Baghdad"/>
              </a:rPr>
              <a:t>Prepare well – getting that paper written</a:t>
            </a:r>
            <a:endParaRPr lang="en-NZ" sz="4000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7EC7B4E4-3704-DF5E-0864-6BD402871934}"/>
              </a:ext>
            </a:extLst>
          </p:cNvPr>
          <p:cNvSpPr/>
          <p:nvPr/>
        </p:nvSpPr>
        <p:spPr>
          <a:xfrm>
            <a:off x="635000" y="1346199"/>
            <a:ext cx="6129191" cy="5149325"/>
          </a:xfrm>
          <a:prstGeom prst="roundRect">
            <a:avLst>
              <a:gd name="adj" fmla="val 6938"/>
            </a:avLst>
          </a:prstGeom>
          <a:solidFill>
            <a:srgbClr val="002060"/>
          </a:solidFill>
          <a:ln w="28575"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46800" rIns="72000" bIns="45720" rtlCol="0" anchor="ctr"/>
          <a:lstStyle/>
          <a:p>
            <a:pPr marL="0" lvl="1">
              <a:spcAft>
                <a:spcPts val="300"/>
              </a:spcAft>
              <a:tabLst>
                <a:tab pos="5738813" algn="l"/>
              </a:tabLst>
            </a:pPr>
            <a:r>
              <a:rPr lang="en-NZ" sz="2400" b="1" dirty="0">
                <a:solidFill>
                  <a:schemeClr val="bg1"/>
                </a:solidFill>
                <a:latin typeface="Bierstadt" panose="020B0004020202020204" pitchFamily="34" charset="0"/>
              </a:rPr>
              <a:t>What should your paper contain?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  <a:latin typeface="Bierstadt" panose="020B0004020202020204" pitchFamily="34" charset="0"/>
              </a:rPr>
              <a:t>What is the message you are trying to get across?                Remember to “tell the story”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  <a:latin typeface="Bierstadt"/>
              </a:rPr>
              <a:t>What does the Board need to know to make the decision we are asking them to?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  <a:latin typeface="Bierstadt"/>
              </a:rPr>
              <a:t>What has been presented previously – include a recap to provide context.</a:t>
            </a:r>
            <a:endParaRPr lang="en-US" sz="1500" dirty="0">
              <a:solidFill>
                <a:schemeClr val="bg1"/>
              </a:solidFill>
              <a:latin typeface="Bierstadt" panose="020B0004020202020204" pitchFamily="34" charset="0"/>
            </a:endParaRP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  <a:latin typeface="Bierstadt"/>
              </a:rPr>
              <a:t>The basis for the decision and how it anchors to the </a:t>
            </a:r>
            <a:r>
              <a:rPr lang="en-US" sz="1500" dirty="0" err="1">
                <a:solidFill>
                  <a:schemeClr val="bg1"/>
                </a:solidFill>
                <a:latin typeface="Bierstadt"/>
              </a:rPr>
              <a:t>organisation’s</a:t>
            </a:r>
            <a:r>
              <a:rPr lang="en-US" sz="1500" dirty="0">
                <a:solidFill>
                  <a:schemeClr val="bg1"/>
                </a:solidFill>
                <a:latin typeface="Bierstadt"/>
              </a:rPr>
              <a:t> strategy.</a:t>
            </a:r>
            <a:endParaRPr lang="en-US" sz="1500" dirty="0">
              <a:solidFill>
                <a:schemeClr val="bg1"/>
              </a:solidFill>
              <a:latin typeface="Bierstadt" panose="020B0004020202020204" pitchFamily="34" charset="0"/>
            </a:endParaRP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  <a:latin typeface="Bierstadt"/>
              </a:rPr>
              <a:t>Express the options considered – presenting one option is not optimal – but have a recommendation. You are the SME, so it's expected that you will share your professional opinion.</a:t>
            </a:r>
            <a:endParaRPr lang="en-US" sz="1500" dirty="0">
              <a:solidFill>
                <a:schemeClr val="bg1"/>
              </a:solidFill>
              <a:latin typeface="Bierstadt" panose="020B0004020202020204" pitchFamily="34" charset="0"/>
            </a:endParaRP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  <a:latin typeface="Bierstadt"/>
              </a:rPr>
              <a:t>Ensure options are articulated to demonstrate a balanced view.</a:t>
            </a:r>
            <a:endParaRPr lang="en-US" sz="1500" dirty="0">
              <a:solidFill>
                <a:schemeClr val="bg1"/>
              </a:solidFill>
              <a:latin typeface="Bierstadt" panose="020B0004020202020204" pitchFamily="34" charset="0"/>
            </a:endParaRP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  <a:latin typeface="Bierstadt"/>
              </a:rPr>
              <a:t>Remember to state your view of the right thing to do.</a:t>
            </a:r>
            <a:endParaRPr lang="en-US" sz="1500" dirty="0">
              <a:solidFill>
                <a:schemeClr val="bg1"/>
              </a:solidFill>
              <a:latin typeface="Bierstadt" panose="020B0004020202020204" pitchFamily="34" charset="0"/>
            </a:endParaRP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  <a:latin typeface="Bierstadt"/>
              </a:rPr>
              <a:t>Consider risks and opportunities both the risks of doing/not doing and the opportunities and opportunity cost.</a:t>
            </a:r>
            <a:endParaRPr lang="en-US" sz="1500" dirty="0">
              <a:solidFill>
                <a:schemeClr val="bg1"/>
              </a:solidFill>
              <a:latin typeface="Bierstadt" panose="020B0004020202020204" pitchFamily="34" charset="0"/>
            </a:endParaRP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  <a:latin typeface="Bierstadt"/>
              </a:rPr>
              <a:t>You should be able to do this in no more than 3-4 pages – if not, you need to be clearer and more concise.</a:t>
            </a:r>
            <a:endParaRPr lang="en-US" sz="1500" dirty="0">
              <a:solidFill>
                <a:schemeClr val="bg1"/>
              </a:solidFill>
              <a:latin typeface="Bierstadt" panose="020B0004020202020204" pitchFamily="34" charset="0"/>
            </a:endParaRPr>
          </a:p>
        </p:txBody>
      </p:sp>
      <p:pic>
        <p:nvPicPr>
          <p:cNvPr id="8" name="Graphic 7" descr="Storytelling with solid fill">
            <a:extLst>
              <a:ext uri="{FF2B5EF4-FFF2-40B4-BE49-F238E27FC236}">
                <a16:creationId xmlns:a16="http://schemas.microsoft.com/office/drawing/2014/main" id="{48BF8CE2-6A4B-D06F-39A5-239CC9BE45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97394" y="1715837"/>
            <a:ext cx="574766" cy="574766"/>
          </a:xfrm>
          <a:prstGeom prst="rect">
            <a:avLst/>
          </a:prstGeom>
        </p:spPr>
      </p:pic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99FFFD52-EEFE-ED6E-20C2-4A62835ED18A}"/>
              </a:ext>
            </a:extLst>
          </p:cNvPr>
          <p:cNvSpPr/>
          <p:nvPr/>
        </p:nvSpPr>
        <p:spPr>
          <a:xfrm>
            <a:off x="7095779" y="1346200"/>
            <a:ext cx="4352649" cy="5149541"/>
          </a:xfrm>
          <a:prstGeom prst="roundRect">
            <a:avLst>
              <a:gd name="adj" fmla="val 7239"/>
            </a:avLst>
          </a:prstGeom>
          <a:noFill/>
          <a:ln w="28575">
            <a:solidFill>
              <a:srgbClr val="703FE3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46800" rIns="72000" bIns="45720" rtlCol="0" anchor="ctr"/>
          <a:lstStyle/>
          <a:p>
            <a:pPr marL="0" lvl="1">
              <a:spcAft>
                <a:spcPts val="300"/>
              </a:spcAft>
              <a:tabLst>
                <a:tab pos="5738813" algn="l"/>
              </a:tabLst>
            </a:pPr>
            <a:r>
              <a:rPr lang="en-US" sz="2400" b="1" dirty="0">
                <a:solidFill>
                  <a:schemeClr val="tx1"/>
                </a:solidFill>
                <a:latin typeface="Bierstadt" panose="020B0004020202020204" pitchFamily="34" charset="0"/>
              </a:rPr>
              <a:t>Enhance your papers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500" dirty="0">
                <a:solidFill>
                  <a:schemeClr val="tx1"/>
                </a:solidFill>
                <a:latin typeface="Bierstadt" panose="020B0004020202020204" pitchFamily="34" charset="0"/>
              </a:rPr>
              <a:t>Pick the right format for your paper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500" dirty="0">
                <a:solidFill>
                  <a:schemeClr val="tx1"/>
                </a:solidFill>
                <a:latin typeface="Bierstadt"/>
              </a:rPr>
              <a:t>One size does not fit all – think about how best to get your message across </a:t>
            </a:r>
            <a:endParaRPr lang="en-US" sz="1500" dirty="0">
              <a:solidFill>
                <a:schemeClr val="tx1"/>
              </a:solidFill>
              <a:latin typeface="Bierstadt" panose="020B0004020202020204" pitchFamily="34" charset="0"/>
            </a:endParaRP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500" dirty="0">
                <a:solidFill>
                  <a:schemeClr val="tx1"/>
                </a:solidFill>
                <a:latin typeface="Bierstadt" panose="020B0004020202020204" pitchFamily="34" charset="0"/>
              </a:rPr>
              <a:t>Assume your audience is intelligent, yet uninformed on the topic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500" dirty="0">
                <a:solidFill>
                  <a:schemeClr val="tx1"/>
                </a:solidFill>
                <a:latin typeface="Bierstadt" panose="020B0004020202020204" pitchFamily="34" charset="0"/>
              </a:rPr>
              <a:t>Consistency is key – papers must make sense in the wider context, strategy, risk appetite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500" dirty="0">
                <a:solidFill>
                  <a:schemeClr val="tx1"/>
                </a:solidFill>
                <a:latin typeface="Bierstadt" panose="020B0004020202020204" pitchFamily="34" charset="0"/>
              </a:rPr>
              <a:t>Peer review – get someone else to read your paper… even better if they don’t know the content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500" dirty="0">
                <a:solidFill>
                  <a:schemeClr val="tx1"/>
                </a:solidFill>
                <a:latin typeface="Bierstadt" panose="020B0004020202020204" pitchFamily="34" charset="0"/>
              </a:rPr>
              <a:t>Read it out loud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500" dirty="0">
                <a:solidFill>
                  <a:schemeClr val="tx1"/>
                </a:solidFill>
                <a:latin typeface="Bierstadt" panose="020B0004020202020204" pitchFamily="34" charset="0"/>
              </a:rPr>
              <a:t>No abbreviations without definitions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500" dirty="0">
                <a:solidFill>
                  <a:schemeClr val="tx1"/>
                </a:solidFill>
                <a:latin typeface="Bierstadt" panose="020B0004020202020204" pitchFamily="34" charset="0"/>
              </a:rPr>
              <a:t>Formal language, but not flowery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500" dirty="0">
                <a:solidFill>
                  <a:schemeClr val="tx1"/>
                </a:solidFill>
                <a:latin typeface="Bierstadt" panose="020B0004020202020204" pitchFamily="34" charset="0"/>
              </a:rPr>
              <a:t>Beware of who else may see it – regulators, auditors, OIA</a:t>
            </a:r>
          </a:p>
        </p:txBody>
      </p:sp>
      <p:pic>
        <p:nvPicPr>
          <p:cNvPr id="10" name="Graphic 9" descr="Good Inventory with solid fill">
            <a:extLst>
              <a:ext uri="{FF2B5EF4-FFF2-40B4-BE49-F238E27FC236}">
                <a16:creationId xmlns:a16="http://schemas.microsoft.com/office/drawing/2014/main" id="{366D3430-6C78-2BE6-BB1F-4D705F8B0D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05993" y="1591617"/>
            <a:ext cx="641733" cy="641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304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7F206-5DB4-2620-8758-784A517A0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300" y="212725"/>
            <a:ext cx="10515600" cy="1325563"/>
          </a:xfrm>
        </p:spPr>
        <p:txBody>
          <a:bodyPr/>
          <a:lstStyle/>
          <a:p>
            <a:r>
              <a:rPr lang="en-AU" dirty="0"/>
              <a:t>Show time – Presenting to the board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00565A55-E9C5-6862-DADD-EF7E7C226212}"/>
              </a:ext>
            </a:extLst>
          </p:cNvPr>
          <p:cNvSpPr/>
          <p:nvPr/>
        </p:nvSpPr>
        <p:spPr>
          <a:xfrm>
            <a:off x="750570" y="1371600"/>
            <a:ext cx="5561330" cy="3556000"/>
          </a:xfrm>
          <a:prstGeom prst="roundRect">
            <a:avLst>
              <a:gd name="adj" fmla="val 9881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400" b="1" dirty="0">
                <a:latin typeface="Bierstadt" panose="020B0004020202020204" pitchFamily="34" charset="0"/>
              </a:rPr>
              <a:t>Be prepared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400" dirty="0">
                <a:latin typeface="Bierstadt" panose="020B0004020202020204" pitchFamily="34" charset="0"/>
              </a:rPr>
              <a:t>Your face time with the Board is short – make the                    most of the time allocated and be on point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400" dirty="0">
                <a:latin typeface="Bierstadt" panose="020B0004020202020204" pitchFamily="34" charset="0"/>
              </a:rPr>
              <a:t>Assume that Directors have read your paper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400" dirty="0">
                <a:latin typeface="Bierstadt" panose="020B0004020202020204" pitchFamily="34" charset="0"/>
              </a:rPr>
              <a:t>Highlight the top 2-3 points, taking a maximum of 2-3 minutes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400" dirty="0">
                <a:latin typeface="Bierstadt" panose="020B0004020202020204" pitchFamily="34" charset="0"/>
              </a:rPr>
              <a:t>Highlight any changes, clarifications, etc. – use emotional intelligence to read the room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400" dirty="0">
                <a:latin typeface="Bierstadt" panose="020B0004020202020204" pitchFamily="34" charset="0"/>
              </a:rPr>
              <a:t>Open up for questions:</a:t>
            </a:r>
          </a:p>
          <a:p>
            <a:pPr marL="742950" lvl="1" indent="-285750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NZ" sz="1400" dirty="0">
                <a:latin typeface="Bierstadt" panose="020B0004020202020204" pitchFamily="34" charset="0"/>
              </a:rPr>
              <a:t>you </a:t>
            </a:r>
            <a:r>
              <a:rPr lang="en-US" sz="1400" dirty="0">
                <a:latin typeface="Bierstadt" panose="020B0004020202020204" pitchFamily="34" charset="0"/>
              </a:rPr>
              <a:t>should always expect questions due to the diversity of thought, points of view and insights around the Board table</a:t>
            </a:r>
          </a:p>
          <a:p>
            <a:pPr marL="742950" lvl="1" indent="-285750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Bierstadt" panose="020B0004020202020204" pitchFamily="34" charset="0"/>
              </a:rPr>
              <a:t>however, if there are no questions this can be seen as positive!</a:t>
            </a:r>
          </a:p>
          <a:p>
            <a:endParaRPr lang="en-US" sz="2400" b="1" dirty="0">
              <a:latin typeface="Bierstadt" panose="020B0004020202020204" pitchFamily="34" charset="0"/>
            </a:endParaRPr>
          </a:p>
        </p:txBody>
      </p:sp>
      <p:pic>
        <p:nvPicPr>
          <p:cNvPr id="5" name="Graphic 4" descr="Work from home desk with solid fill">
            <a:extLst>
              <a:ext uri="{FF2B5EF4-FFF2-40B4-BE49-F238E27FC236}">
                <a16:creationId xmlns:a16="http://schemas.microsoft.com/office/drawing/2014/main" id="{E2CC9B96-0291-F9F7-5E28-BDA718F9E3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44648" y="1810113"/>
            <a:ext cx="635452" cy="635452"/>
          </a:xfrm>
          <a:prstGeom prst="rect">
            <a:avLst/>
          </a:prstGeom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570F07E3-FDF6-9E73-6E3C-DFCE892D486A}"/>
              </a:ext>
            </a:extLst>
          </p:cNvPr>
          <p:cNvSpPr/>
          <p:nvPr/>
        </p:nvSpPr>
        <p:spPr>
          <a:xfrm>
            <a:off x="6440170" y="1371600"/>
            <a:ext cx="5129530" cy="3556000"/>
          </a:xfrm>
          <a:prstGeom prst="roundRect">
            <a:avLst>
              <a:gd name="adj" fmla="val 9881"/>
            </a:avLst>
          </a:prstGeom>
          <a:noFill/>
          <a:ln w="28575">
            <a:solidFill>
              <a:srgbClr val="703FE3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2400" b="1" dirty="0">
                <a:solidFill>
                  <a:schemeClr val="tx1"/>
                </a:solidFill>
                <a:latin typeface="Bierstadt" panose="020B0004020202020204" pitchFamily="34" charset="0"/>
              </a:rPr>
              <a:t>Tips and tricks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400" dirty="0">
                <a:solidFill>
                  <a:schemeClr val="tx1"/>
                </a:solidFill>
                <a:latin typeface="Bierstadt"/>
              </a:rPr>
              <a:t>Speak slowly and clearly – there are often quite a few around the average Board table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400" dirty="0">
                <a:solidFill>
                  <a:schemeClr val="tx1"/>
                </a:solidFill>
                <a:latin typeface="Bierstadt"/>
              </a:rPr>
              <a:t>Think of ways to tie your comments to key aspects of the wider context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NZ" sz="1400" dirty="0">
                <a:solidFill>
                  <a:schemeClr val="tx1"/>
                </a:solidFill>
                <a:latin typeface="Bierstadt"/>
              </a:rPr>
              <a:t>When answering questions:</a:t>
            </a:r>
            <a:endParaRPr lang="en-NZ" dirty="0">
              <a:solidFill>
                <a:schemeClr val="tx1"/>
              </a:solidFill>
              <a:latin typeface="Bierstadt"/>
            </a:endParaRPr>
          </a:p>
          <a:p>
            <a:pPr marL="742950" lvl="1" indent="-285750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NZ" sz="1400" dirty="0">
                <a:solidFill>
                  <a:schemeClr val="tx1"/>
                </a:solidFill>
                <a:latin typeface="Bierstadt" panose="020B0004020202020204" pitchFamily="34" charset="0"/>
              </a:rPr>
              <a:t>take a moment to consider your answer before speaking</a:t>
            </a:r>
          </a:p>
          <a:p>
            <a:pPr marL="742950" lvl="1" indent="-285750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NZ" sz="1400" dirty="0">
                <a:solidFill>
                  <a:schemeClr val="tx1"/>
                </a:solidFill>
                <a:latin typeface="Bierstadt" panose="020B0004020202020204" pitchFamily="34" charset="0"/>
              </a:rPr>
              <a:t>if you don’t know the answer don’t guess; take it away and revert with facts</a:t>
            </a:r>
          </a:p>
          <a:p>
            <a:pPr marL="742950" lvl="1" indent="-285750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NZ" sz="1400" dirty="0">
                <a:solidFill>
                  <a:schemeClr val="tx1"/>
                </a:solidFill>
                <a:latin typeface="Bierstadt" panose="020B0004020202020204" pitchFamily="34" charset="0"/>
              </a:rPr>
              <a:t>don’t over promise and under deliver</a:t>
            </a:r>
            <a:endParaRPr lang="en-NZ" sz="1400" dirty="0">
              <a:solidFill>
                <a:schemeClr val="tx1"/>
              </a:solidFill>
              <a:latin typeface="Bierstadt" panose="020B0004020202020204" pitchFamily="34" charset="0"/>
              <a:ea typeface="+mn-lt"/>
              <a:cs typeface="+mn-lt"/>
            </a:endParaRPr>
          </a:p>
        </p:txBody>
      </p:sp>
      <p:pic>
        <p:nvPicPr>
          <p:cNvPr id="7" name="Graphic 6" descr="Magician Hat with solid fill">
            <a:extLst>
              <a:ext uri="{FF2B5EF4-FFF2-40B4-BE49-F238E27FC236}">
                <a16:creationId xmlns:a16="http://schemas.microsoft.com/office/drawing/2014/main" id="{DC9B9C39-29C9-C351-3227-336B43BEDD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76244" y="1665750"/>
            <a:ext cx="689689" cy="689689"/>
          </a:xfrm>
          <a:prstGeom prst="rect">
            <a:avLst/>
          </a:prstGeom>
        </p:spPr>
      </p:pic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CA317FC4-CD72-3826-2060-E4EDCFEDFABB}"/>
              </a:ext>
            </a:extLst>
          </p:cNvPr>
          <p:cNvSpPr/>
          <p:nvPr/>
        </p:nvSpPr>
        <p:spPr>
          <a:xfrm>
            <a:off x="770254" y="5060732"/>
            <a:ext cx="10864697" cy="1584544"/>
          </a:xfrm>
          <a:prstGeom prst="roundRect">
            <a:avLst>
              <a:gd name="adj" fmla="val 18748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lvl="1">
              <a:spcAft>
                <a:spcPts val="300"/>
              </a:spcAft>
              <a:tabLst>
                <a:tab pos="5738813" algn="l"/>
              </a:tabLst>
            </a:pPr>
            <a:r>
              <a:rPr lang="en-US" sz="2400" b="1" dirty="0">
                <a:solidFill>
                  <a:schemeClr val="bg1"/>
                </a:solidFill>
                <a:latin typeface="Bierstadt" panose="020B0004020202020204" pitchFamily="34" charset="0"/>
              </a:rPr>
              <a:t>At the end of your session</a:t>
            </a:r>
          </a:p>
          <a:p>
            <a:pPr marL="342900" lvl="1" indent="-34290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5738813" algn="l"/>
              </a:tabLst>
            </a:pPr>
            <a:r>
              <a:rPr lang="en-US" sz="1400" b="1" dirty="0">
                <a:solidFill>
                  <a:schemeClr val="bg1"/>
                </a:solidFill>
                <a:latin typeface="Bierstadt"/>
              </a:rPr>
              <a:t>Confirm resolutions required from the Board</a:t>
            </a:r>
            <a:endParaRPr lang="en-US" sz="1400" b="1" dirty="0">
              <a:solidFill>
                <a:schemeClr val="bg1"/>
              </a:solidFill>
              <a:latin typeface="Bierstadt" panose="020B0004020202020204" pitchFamily="34" charset="0"/>
            </a:endParaRPr>
          </a:p>
          <a:p>
            <a:pPr marL="342900" lvl="1" indent="-34290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5738813" algn="l"/>
              </a:tabLst>
            </a:pPr>
            <a:r>
              <a:rPr lang="en-US" sz="1400" b="1" dirty="0">
                <a:solidFill>
                  <a:schemeClr val="bg1"/>
                </a:solidFill>
                <a:latin typeface="Bierstadt"/>
              </a:rPr>
              <a:t>If the Board has amended the recommendations, ensure you have a clear understanding of what exactly they have agreed</a:t>
            </a:r>
          </a:p>
          <a:p>
            <a:pPr marL="342900" lvl="1" indent="-34290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5738813" algn="l"/>
              </a:tabLst>
            </a:pPr>
            <a:r>
              <a:rPr lang="en-US" sz="1400" b="1" dirty="0">
                <a:solidFill>
                  <a:schemeClr val="bg1"/>
                </a:solidFill>
                <a:latin typeface="Bierstadt" panose="020B0004020202020204" pitchFamily="34" charset="0"/>
              </a:rPr>
              <a:t>Reiterate any action items noted – remember, you will have to follow up on these so ensure they are practical and necessary</a:t>
            </a:r>
          </a:p>
        </p:txBody>
      </p:sp>
      <p:pic>
        <p:nvPicPr>
          <p:cNvPr id="10" name="Graphic 9" descr="Clipboard Checked with solid fill">
            <a:extLst>
              <a:ext uri="{FF2B5EF4-FFF2-40B4-BE49-F238E27FC236}">
                <a16:creationId xmlns:a16="http://schemas.microsoft.com/office/drawing/2014/main" id="{6FA51435-C315-99FD-807E-21871DF7C05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479985" y="5195089"/>
            <a:ext cx="657915" cy="657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565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60000"/>
                <a:lumOff val="40000"/>
              </a:schemeClr>
            </a:gs>
            <a:gs pos="100000">
              <a:srgbClr val="002060"/>
            </a:gs>
            <a:gs pos="50000">
              <a:srgbClr val="7030A0"/>
            </a:gs>
          </a:gsLst>
          <a:lin ang="1984632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1D4F8-F676-4CCC-A9AD-599168F1F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8547"/>
            <a:ext cx="10515600" cy="1325563"/>
          </a:xfrm>
          <a:noFill/>
        </p:spPr>
        <p:txBody>
          <a:bodyPr>
            <a:normAutofit/>
          </a:bodyPr>
          <a:lstStyle/>
          <a:p>
            <a:r>
              <a:rPr lang="en-NZ" dirty="0">
                <a:solidFill>
                  <a:schemeClr val="bg1"/>
                </a:solidFill>
              </a:rPr>
              <a:t>Parting thoughts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906D077-7B64-8137-9F14-A147E1147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285750" indent="-28575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NZ" sz="2800" dirty="0">
                <a:solidFill>
                  <a:schemeClr val="bg1"/>
                </a:solidFill>
                <a:latin typeface="Bierstadt"/>
              </a:rPr>
              <a:t>We engage with the Board to help move the organisation forward – it’s a partnership so treat it as that</a:t>
            </a:r>
            <a:r>
              <a:rPr lang="en-NZ" dirty="0">
                <a:solidFill>
                  <a:schemeClr val="bg1"/>
                </a:solidFill>
                <a:latin typeface="Bierstadt"/>
              </a:rPr>
              <a:t>.</a:t>
            </a:r>
            <a:endParaRPr lang="en-NZ" sz="2800" dirty="0">
              <a:solidFill>
                <a:schemeClr val="bg1"/>
              </a:solidFill>
            </a:endParaRPr>
          </a:p>
          <a:p>
            <a:pPr marL="285750" indent="-28575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NZ" sz="2800" dirty="0">
                <a:solidFill>
                  <a:schemeClr val="bg1"/>
                </a:solidFill>
                <a:latin typeface="Bierstadt"/>
              </a:rPr>
              <a:t>How you communicate is critical, and planning is key!</a:t>
            </a:r>
          </a:p>
          <a:p>
            <a:pPr marL="285750" indent="-285750">
              <a:spcAft>
                <a:spcPts val="1500"/>
              </a:spcAft>
            </a:pPr>
            <a:r>
              <a:rPr lang="en-NZ" sz="2800" dirty="0">
                <a:solidFill>
                  <a:schemeClr val="bg1"/>
                </a:solidFill>
                <a:latin typeface="Bierstadt"/>
              </a:rPr>
              <a:t>Remember </a:t>
            </a:r>
            <a:r>
              <a:rPr lang="en-NZ" dirty="0">
                <a:solidFill>
                  <a:schemeClr val="bg1"/>
                </a:solidFill>
                <a:latin typeface="Bierstadt"/>
              </a:rPr>
              <a:t>that members of the Board are human</a:t>
            </a:r>
            <a:r>
              <a:rPr lang="en-NZ" sz="2800" dirty="0">
                <a:solidFill>
                  <a:schemeClr val="bg1"/>
                </a:solidFill>
                <a:latin typeface="Bierstadt"/>
              </a:rPr>
              <a:t>, and your paper will sit in the context of a meeting and all the other things going on</a:t>
            </a:r>
            <a:r>
              <a:rPr lang="en-NZ" dirty="0">
                <a:solidFill>
                  <a:schemeClr val="bg1"/>
                </a:solidFill>
                <a:latin typeface="Bierstadt"/>
              </a:rPr>
              <a:t>.</a:t>
            </a:r>
            <a:endParaRPr lang="en-NZ" sz="2800" dirty="0">
              <a:solidFill>
                <a:schemeClr val="bg1"/>
              </a:solidFill>
              <a:latin typeface="Bierstadt"/>
            </a:endParaRPr>
          </a:p>
          <a:p>
            <a:pPr marL="285750" indent="-285750">
              <a:spcAft>
                <a:spcPts val="1500"/>
              </a:spcAft>
            </a:pPr>
            <a:r>
              <a:rPr lang="en-NZ" sz="2800" dirty="0">
                <a:solidFill>
                  <a:schemeClr val="bg1"/>
                </a:solidFill>
                <a:latin typeface="Bierstadt"/>
              </a:rPr>
              <a:t>The process for preparing for Board meetings is more complex and takes longer than we think – plan your timings and stick to deadlines</a:t>
            </a:r>
            <a:r>
              <a:rPr lang="en-NZ" dirty="0">
                <a:solidFill>
                  <a:schemeClr val="bg1"/>
                </a:solidFill>
                <a:latin typeface="Bierstadt"/>
              </a:rPr>
              <a:t>... your leaders and board support team will thank you.</a:t>
            </a:r>
            <a:endParaRPr lang="en-NZ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758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1203</Words>
  <Application>Microsoft Office PowerPoint</Application>
  <PresentationFormat>Widescreen</PresentationFormat>
  <Paragraphs>103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Charming the Board  Practical tips for smashing your interactions with the Board and earning the envy of your peers</vt:lpstr>
      <vt:lpstr>What I hope you will take from this session</vt:lpstr>
      <vt:lpstr>What are we going to cover</vt:lpstr>
      <vt:lpstr>PowerPoint Presentation</vt:lpstr>
      <vt:lpstr>PowerPoint Presentation</vt:lpstr>
      <vt:lpstr>PowerPoint Presentation</vt:lpstr>
      <vt:lpstr>PowerPoint Presentation</vt:lpstr>
      <vt:lpstr>Show time – Presenting to the board</vt:lpstr>
      <vt:lpstr>Parting thoughts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Charming the Board  Practical tips for smashing your interactions with the Board and earning the envy of your peers</dc:title>
  <dc:creator>Callum Healey</dc:creator>
  <cp:lastModifiedBy>Callum Healey</cp:lastModifiedBy>
  <cp:revision>89</cp:revision>
  <dcterms:created xsi:type="dcterms:W3CDTF">2023-07-17T02:39:30Z</dcterms:created>
  <dcterms:modified xsi:type="dcterms:W3CDTF">2023-07-23T02:22:32Z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7616a20-201f-477c-a90e-4aadab0acf62_Enabled">
    <vt:lpwstr>true</vt:lpwstr>
  </property>
  <property fmtid="{D5CDD505-2E9C-101B-9397-08002B2CF9AE}" pid="3" name="MSIP_Label_87616a20-201f-477c-a90e-4aadab0acf62_SetDate">
    <vt:lpwstr>2023-07-21T02:38:35Z</vt:lpwstr>
  </property>
  <property fmtid="{D5CDD505-2E9C-101B-9397-08002B2CF9AE}" pid="4" name="MSIP_Label_87616a20-201f-477c-a90e-4aadab0acf62_Method">
    <vt:lpwstr>Privileged</vt:lpwstr>
  </property>
  <property fmtid="{D5CDD505-2E9C-101B-9397-08002B2CF9AE}" pid="5" name="MSIP_Label_87616a20-201f-477c-a90e-4aadab0acf62_Name">
    <vt:lpwstr>Unrestricted</vt:lpwstr>
  </property>
  <property fmtid="{D5CDD505-2E9C-101B-9397-08002B2CF9AE}" pid="6" name="MSIP_Label_87616a20-201f-477c-a90e-4aadab0acf62_SiteId">
    <vt:lpwstr>02efbf30-7914-4ed7-9247-1e1c648e0750</vt:lpwstr>
  </property>
  <property fmtid="{D5CDD505-2E9C-101B-9397-08002B2CF9AE}" pid="7" name="MSIP_Label_87616a20-201f-477c-a90e-4aadab0acf62_ActionId">
    <vt:lpwstr>4c82bf24-c011-45c1-afc8-78664eab43f7</vt:lpwstr>
  </property>
  <property fmtid="{D5CDD505-2E9C-101B-9397-08002B2CF9AE}" pid="8" name="MSIP_Label_87616a20-201f-477c-a90e-4aadab0acf62_ContentBits">
    <vt:lpwstr>0</vt:lpwstr>
  </property>
</Properties>
</file>