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4"/>
  </p:sldMasterIdLst>
  <p:sldIdLst>
    <p:sldId id="257" r:id="rId5"/>
    <p:sldId id="258" r:id="rId6"/>
    <p:sldId id="259" r:id="rId7"/>
    <p:sldId id="260" r:id="rId8"/>
    <p:sldId id="262" r:id="rId9"/>
    <p:sldId id="267" r:id="rId10"/>
    <p:sldId id="261" r:id="rId11"/>
    <p:sldId id="263" r:id="rId12"/>
    <p:sldId id="264" r:id="rId13"/>
    <p:sldId id="276" r:id="rId14"/>
    <p:sldId id="277" r:id="rId15"/>
    <p:sldId id="265" r:id="rId16"/>
    <p:sldId id="268" r:id="rId17"/>
    <p:sldId id="275" r:id="rId18"/>
    <p:sldId id="266" r:id="rId19"/>
    <p:sldId id="278" r:id="rId20"/>
    <p:sldId id="269" r:id="rId21"/>
    <p:sldId id="274" r:id="rId22"/>
    <p:sldId id="270" r:id="rId23"/>
    <p:sldId id="271" r:id="rId24"/>
    <p:sldId id="272" r:id="rId25"/>
    <p:sldId id="27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7/26/2023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7/26/2023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7/26/2023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7/26/2023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7/26/2023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7/26/2023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7/26/2023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7/26/2023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7/26/2023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7/26/2023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7/26/2023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7/26/2023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Ergodicity: Managing Risk under Uncertainty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8"/>
            <a:ext cx="6269347" cy="1546163"/>
          </a:xfrm>
        </p:spPr>
        <p:txBody>
          <a:bodyPr>
            <a:normAutofit fontScale="92500" lnSpcReduction="10000"/>
          </a:bodyPr>
          <a:lstStyle/>
          <a:p>
            <a:r>
              <a:rPr lang="en-US" sz="24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Patrick Wilson</a:t>
            </a:r>
          </a:p>
          <a:p>
            <a:r>
              <a:rPr lang="en-US" sz="24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Compliance Officer</a:t>
            </a:r>
          </a:p>
          <a:p>
            <a:r>
              <a:rPr lang="en-US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Co-operative Bank</a:t>
            </a:r>
            <a:endParaRPr lang="en-US" sz="2400" cap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9BF93-6DF6-FC09-4D72-1BB9BF710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Long-Term Capital Management</a:t>
            </a:r>
            <a:br>
              <a:rPr lang="en-NZ" dirty="0"/>
            </a:br>
            <a:r>
              <a:rPr lang="en-NZ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C05BD-B526-5B3D-576D-4AE8EC20E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95912"/>
            <a:ext cx="10058400" cy="4496499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NZ" dirty="0"/>
              <a:t>Started with $1 billion in 1994</a:t>
            </a:r>
          </a:p>
          <a:p>
            <a:pPr>
              <a:buFont typeface="Arial" panose="020B0604020202020204" pitchFamily="34" charset="0"/>
              <a:buChar char="•"/>
            </a:pPr>
            <a:endParaRPr lang="en-NZ" dirty="0"/>
          </a:p>
          <a:p>
            <a:pPr>
              <a:buFont typeface="Arial" panose="020B0604020202020204" pitchFamily="34" charset="0"/>
              <a:buChar char="•"/>
            </a:pPr>
            <a:r>
              <a:rPr lang="en-NZ" dirty="0"/>
              <a:t>Grew to $4.6 billion in assets in 1998</a:t>
            </a:r>
          </a:p>
          <a:p>
            <a:pPr>
              <a:buFont typeface="Arial" panose="020B0604020202020204" pitchFamily="34" charset="0"/>
              <a:buChar char="•"/>
            </a:pPr>
            <a:endParaRPr lang="en-NZ" dirty="0"/>
          </a:p>
          <a:p>
            <a:pPr>
              <a:buFont typeface="Arial" panose="020B0604020202020204" pitchFamily="34" charset="0"/>
              <a:buChar char="•"/>
            </a:pPr>
            <a:r>
              <a:rPr lang="en-NZ" dirty="0"/>
              <a:t>Controlled &gt;$1 </a:t>
            </a:r>
            <a:r>
              <a:rPr lang="en-NZ" i="1" dirty="0"/>
              <a:t>trillion</a:t>
            </a:r>
            <a:r>
              <a:rPr lang="en-NZ" dirty="0"/>
              <a:t> in derivative contracts, for which they had to pay premia at set times</a:t>
            </a:r>
          </a:p>
          <a:p>
            <a:pPr>
              <a:buFont typeface="Arial" panose="020B0604020202020204" pitchFamily="34" charset="0"/>
              <a:buChar char="•"/>
            </a:pPr>
            <a:endParaRPr lang="en-NZ" dirty="0"/>
          </a:p>
          <a:p>
            <a:pPr>
              <a:buFont typeface="Arial" panose="020B0604020202020204" pitchFamily="34" charset="0"/>
              <a:buChar char="•"/>
            </a:pPr>
            <a:r>
              <a:rPr lang="en-NZ" dirty="0"/>
              <a:t>Returned over 40% pa between 1994 and 1997 (the year Scholes and Merton won the Bank of Sweden Prize in memory of Nobel)</a:t>
            </a:r>
          </a:p>
          <a:p>
            <a:pPr>
              <a:buFont typeface="Arial" panose="020B0604020202020204" pitchFamily="34" charset="0"/>
              <a:buChar char="•"/>
            </a:pPr>
            <a:endParaRPr lang="en-NZ" dirty="0"/>
          </a:p>
          <a:p>
            <a:pPr>
              <a:buFont typeface="Arial" panose="020B0604020202020204" pitchFamily="34" charset="0"/>
              <a:buChar char="•"/>
            </a:pPr>
            <a:r>
              <a:rPr lang="en-NZ" dirty="0"/>
              <a:t>Went bust in 1998</a:t>
            </a:r>
          </a:p>
          <a:p>
            <a:pPr>
              <a:buFont typeface="Arial" panose="020B0604020202020204" pitchFamily="34" charset="0"/>
              <a:buChar char="•"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11433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B12B4-212A-4A91-BDF5-160FB7910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 went wrong?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9CF54-2975-7171-EE16-B8574AD2E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NZ" dirty="0"/>
              <a:t>Think about the stock market crash of 1987 and the odds of it happening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NZ" dirty="0"/>
              <a:t>Statisticians called it a 20-sigma event; an 8-sigma event will occur once in the time period since the Big Bang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dirty="0"/>
              <a:t>LTCM calculated the likelihood of it going bust as even longer odds than that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dirty="0"/>
              <a:t>So LTCM leveraged itself to the hilt; their leverage ratio was as high as 250:1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dirty="0"/>
              <a:t>LTCM did not protect itself and neither insured its positions nor took opposite positions to protect itself from loss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dirty="0"/>
              <a:t>Crucially, neither did their counter-parties.</a:t>
            </a:r>
          </a:p>
        </p:txBody>
      </p:sp>
    </p:spTree>
    <p:extLst>
      <p:ext uri="{BB962C8B-B14F-4D97-AF65-F5344CB8AC3E}">
        <p14:creationId xmlns:p14="http://schemas.microsoft.com/office/powerpoint/2010/main" val="2138499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1E49A-0B3A-2B1D-B8CD-ABB2BCFCC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Moral(s) of the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38BD7-C327-9B45-0C01-D5D7D5EE5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dirty="0"/>
              <a:t>First, all models are wrong, but some are useful.</a:t>
            </a:r>
          </a:p>
          <a:p>
            <a:endParaRPr lang="en-NZ" dirty="0"/>
          </a:p>
          <a:p>
            <a:r>
              <a:rPr lang="en-NZ" dirty="0"/>
              <a:t>Second, the markets can remain ‘irrational’ for longer than you can remain solvent.</a:t>
            </a:r>
          </a:p>
          <a:p>
            <a:endParaRPr lang="en-NZ" dirty="0"/>
          </a:p>
          <a:p>
            <a:r>
              <a:rPr lang="en-NZ" dirty="0"/>
              <a:t>Third, if you employ an excellent lawyer that understand tail risk and can prevent you from ruin or get counter-parties to accept the risk, you are sitting on a gold mine.</a:t>
            </a:r>
          </a:p>
          <a:p>
            <a:endParaRPr lang="en-NZ" dirty="0"/>
          </a:p>
          <a:p>
            <a:r>
              <a:rPr lang="en-NZ" dirty="0"/>
              <a:t>Fourth, if you owe the bank $1 million, the bank owns you. If you owe the bank $1 trillion, you own the bank.</a:t>
            </a:r>
          </a:p>
        </p:txBody>
      </p:sp>
    </p:spTree>
    <p:extLst>
      <p:ext uri="{BB962C8B-B14F-4D97-AF65-F5344CB8AC3E}">
        <p14:creationId xmlns:p14="http://schemas.microsoft.com/office/powerpoint/2010/main" val="2665137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13ED6-0989-CB57-4099-A781001C9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The bet I wish I’d asked you to take before explaining the concept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D1600E7-0348-8BD0-0FF6-61A143A9C0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729" y="2016103"/>
            <a:ext cx="7606541" cy="427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02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63963-D58C-D094-21FD-35567FE8B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How to go broke on a favourable bet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F1D64-E25D-3BF6-6598-A48BE6A44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NZ" dirty="0"/>
              <a:t> We are going to flip a coin 100 times.</a:t>
            </a:r>
          </a:p>
          <a:p>
            <a:pPr marL="0" indent="0">
              <a:buNone/>
            </a:pPr>
            <a:r>
              <a:rPr lang="en-NZ" dirty="0"/>
              <a:t> You start with $100.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/>
              <a:t> Every time the coin lands on heads, your wealth increases by 50%.</a:t>
            </a:r>
          </a:p>
          <a:p>
            <a:pPr marL="0" indent="0">
              <a:buNone/>
            </a:pPr>
            <a:r>
              <a:rPr lang="en-NZ" dirty="0"/>
              <a:t> Every time the coin lands on tails, your wealth decreases by 40%.</a:t>
            </a:r>
          </a:p>
          <a:p>
            <a:pPr marL="0" indent="0">
              <a:buNone/>
            </a:pPr>
            <a:r>
              <a:rPr lang="en-NZ" dirty="0"/>
              <a:t> </a:t>
            </a:r>
          </a:p>
          <a:p>
            <a:pPr marL="0" indent="0">
              <a:buNone/>
            </a:pPr>
            <a:r>
              <a:rPr lang="en-NZ" dirty="0"/>
              <a:t>The average return over 10,000 trails is $16,000.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/>
              <a:t> Would you take this bet?</a:t>
            </a:r>
          </a:p>
        </p:txBody>
      </p:sp>
    </p:spTree>
    <p:extLst>
      <p:ext uri="{BB962C8B-B14F-4D97-AF65-F5344CB8AC3E}">
        <p14:creationId xmlns:p14="http://schemas.microsoft.com/office/powerpoint/2010/main" val="1660781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1E3C3-EC08-122A-D03D-D40DB910E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Stability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F03A79-3E2E-A0CE-A9F2-5CE2CBAFE9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581" y="1921565"/>
            <a:ext cx="7767798" cy="4492487"/>
          </a:xfrm>
        </p:spPr>
      </p:pic>
    </p:spTree>
    <p:extLst>
      <p:ext uri="{BB962C8B-B14F-4D97-AF65-F5344CB8AC3E}">
        <p14:creationId xmlns:p14="http://schemas.microsoft.com/office/powerpoint/2010/main" val="1358853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93247-0AD4-A78D-6E37-5583529A3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Stability v Volatility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B6B63-CDC3-C66A-E33A-A5C465D28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21079"/>
            <a:ext cx="10058400" cy="4462943"/>
          </a:xfrm>
        </p:spPr>
        <p:txBody>
          <a:bodyPr>
            <a:normAutofit/>
          </a:bodyPr>
          <a:lstStyle/>
          <a:p>
            <a:r>
              <a:rPr lang="en-NZ" dirty="0"/>
              <a:t>What does stability look like to you?</a:t>
            </a:r>
          </a:p>
          <a:p>
            <a:endParaRPr lang="en-NZ" dirty="0"/>
          </a:p>
          <a:p>
            <a:r>
              <a:rPr lang="en-NZ" dirty="0"/>
              <a:t>What does volatility look like to you?</a:t>
            </a:r>
          </a:p>
          <a:p>
            <a:endParaRPr lang="en-NZ" dirty="0"/>
          </a:p>
          <a:p>
            <a:r>
              <a:rPr lang="en-NZ" dirty="0"/>
              <a:t>Examples:</a:t>
            </a:r>
          </a:p>
          <a:p>
            <a:pPr lvl="1"/>
            <a:endParaRPr lang="en-NZ" dirty="0"/>
          </a:p>
          <a:p>
            <a:pPr lvl="1"/>
            <a:r>
              <a:rPr lang="en-NZ" dirty="0"/>
              <a:t>Emotional stability: is it someone who has lots of little swings or someone who has rare, massive blow ups?</a:t>
            </a:r>
          </a:p>
          <a:p>
            <a:pPr lvl="1"/>
            <a:endParaRPr lang="en-NZ" dirty="0"/>
          </a:p>
          <a:p>
            <a:pPr lvl="1"/>
            <a:r>
              <a:rPr lang="en-NZ" dirty="0"/>
              <a:t>Economic stability: is it gaining slowly over time, with lots of small movement or is it big gains for a time followed by a major crash?</a:t>
            </a:r>
          </a:p>
        </p:txBody>
      </p:sp>
    </p:spTree>
    <p:extLst>
      <p:ext uri="{BB962C8B-B14F-4D97-AF65-F5344CB8AC3E}">
        <p14:creationId xmlns:p14="http://schemas.microsoft.com/office/powerpoint/2010/main" val="886845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FB8B2-748C-014C-4D41-961318B0B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How to use the concept of ergodicity as a lawyer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C9DA6-58EE-C71A-DA07-5B376C871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43100"/>
            <a:ext cx="10058400" cy="4434839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NZ" dirty="0"/>
              <a:t>Anticipating and managing regulatory risk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NZ" dirty="0"/>
              <a:t>What, if we don’t comply, could result in us losing our license?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NZ" dirty="0"/>
              <a:t>What could result in losses that could bankrupt us?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NZ" dirty="0"/>
              <a:t>What could result in our board or executive going to jail?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dirty="0"/>
              <a:t>Contract negotiations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NZ" dirty="0"/>
              <a:t>Where are we exposed to unreasonable liability?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NZ" dirty="0"/>
              <a:t>Where could we run into compounding issues for which we require indemnification?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NZ" dirty="0"/>
              <a:t>What can we do to get out of bad contracts that expose us to too much risk?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NZ" dirty="0"/>
              <a:t>How can we insure ourselves against heavy losses?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NZ" dirty="0"/>
              <a:t>What protections do we have if the counter-party goes bust?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dirty="0"/>
              <a:t>Litigation Management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NZ" dirty="0"/>
              <a:t>If we were to be sued for a large amount, what are the most likely reasons? What actions can we take now to eliminate the risk or reduce our exposure to it?</a:t>
            </a:r>
          </a:p>
        </p:txBody>
      </p:sp>
    </p:spTree>
    <p:extLst>
      <p:ext uri="{BB962C8B-B14F-4D97-AF65-F5344CB8AC3E}">
        <p14:creationId xmlns:p14="http://schemas.microsoft.com/office/powerpoint/2010/main" val="1663378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0640D-C2C9-15B4-2FC0-F8B395B07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8A5C77-56A3-AE9E-EEEF-BB574DE764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135" y="0"/>
            <a:ext cx="8099729" cy="6316624"/>
          </a:xfrm>
        </p:spPr>
      </p:pic>
    </p:spTree>
    <p:extLst>
      <p:ext uri="{BB962C8B-B14F-4D97-AF65-F5344CB8AC3E}">
        <p14:creationId xmlns:p14="http://schemas.microsoft.com/office/powerpoint/2010/main" val="2306433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7A214-AFA1-DE7D-9FCC-4060DAD4E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Ergodicity and climate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97CBA-8C69-C414-C34E-BE769C6A5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04301"/>
            <a:ext cx="10058400" cy="4504888"/>
          </a:xfrm>
        </p:spPr>
        <p:txBody>
          <a:bodyPr>
            <a:normAutofit lnSpcReduction="10000"/>
          </a:bodyPr>
          <a:lstStyle/>
          <a:p>
            <a:r>
              <a:rPr lang="en-NZ" dirty="0"/>
              <a:t>Climate change and its effect are non-ergodic.</a:t>
            </a:r>
          </a:p>
          <a:p>
            <a:endParaRPr lang="en-NZ" dirty="0"/>
          </a:p>
          <a:p>
            <a:pPr lvl="1"/>
            <a:r>
              <a:rPr lang="en-NZ" dirty="0"/>
              <a:t>Recent reports state the sea ice levels are a ‘five sigma’ or ‘six sigma’ event, or something that happens every 7.5 million to 500 million years. Since climate change is non-ergodic, we cannot use ergodic tools to measure it.</a:t>
            </a:r>
          </a:p>
          <a:p>
            <a:pPr lvl="1"/>
            <a:endParaRPr lang="en-NZ" dirty="0"/>
          </a:p>
          <a:p>
            <a:pPr lvl="1"/>
            <a:r>
              <a:rPr lang="en-NZ" dirty="0"/>
              <a:t>Risk of ruin</a:t>
            </a:r>
          </a:p>
          <a:p>
            <a:pPr lvl="1"/>
            <a:endParaRPr lang="en-NZ" dirty="0"/>
          </a:p>
          <a:p>
            <a:pPr lvl="1"/>
            <a:r>
              <a:rPr lang="en-NZ" dirty="0"/>
              <a:t>No given place can expect the average result; it is non-ergodic across areas. In other words, while it will have effect </a:t>
            </a:r>
            <a:r>
              <a:rPr lang="en-NZ" i="1" dirty="0"/>
              <a:t>a</a:t>
            </a:r>
            <a:r>
              <a:rPr lang="en-NZ" dirty="0"/>
              <a:t> on the global climate, each micro-region could have different effects which cannot be accurately modelled.</a:t>
            </a:r>
          </a:p>
          <a:p>
            <a:pPr lvl="1"/>
            <a:endParaRPr lang="en-NZ" dirty="0"/>
          </a:p>
          <a:p>
            <a:pPr lvl="1"/>
            <a:r>
              <a:rPr lang="en-NZ" dirty="0"/>
              <a:t>More action is needed, and more </a:t>
            </a:r>
            <a:r>
              <a:rPr lang="en-NZ" i="1" dirty="0"/>
              <a:t>diverse and smaller</a:t>
            </a:r>
            <a:r>
              <a:rPr lang="en-NZ" dirty="0"/>
              <a:t> action is needed (focus on what you can change locally, share ideas, adopt new ideas that work for your area).</a:t>
            </a:r>
          </a:p>
        </p:txBody>
      </p:sp>
    </p:spTree>
    <p:extLst>
      <p:ext uri="{BB962C8B-B14F-4D97-AF65-F5344CB8AC3E}">
        <p14:creationId xmlns:p14="http://schemas.microsoft.com/office/powerpoint/2010/main" val="397797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88952" cy="4953000"/>
          </a:xfrm>
        </p:spPr>
        <p:txBody>
          <a:bodyPr anchor="ctr">
            <a:normAutofit/>
          </a:bodyPr>
          <a:lstStyle/>
          <a:p>
            <a:pPr lvl="0"/>
            <a:r>
              <a:rPr lang="en-US" sz="3200" i="1" dirty="0">
                <a:solidFill>
                  <a:srgbClr val="FFFFFF"/>
                </a:solidFill>
              </a:rPr>
              <a:t>Key takeaways</a:t>
            </a:r>
            <a:br>
              <a:rPr lang="en-US" sz="3200" i="1" dirty="0">
                <a:solidFill>
                  <a:srgbClr val="FFFFFF"/>
                </a:solidFill>
              </a:rPr>
            </a:br>
            <a:br>
              <a:rPr lang="en-US" sz="3200" i="1" dirty="0">
                <a:solidFill>
                  <a:srgbClr val="FFFFFF"/>
                </a:solidFill>
              </a:rPr>
            </a:br>
            <a:r>
              <a:rPr lang="en-US" sz="3200" i="1" dirty="0">
                <a:solidFill>
                  <a:srgbClr val="FFFFFF"/>
                </a:solidFill>
              </a:rPr>
              <a:t>- The concept of ergodicity</a:t>
            </a:r>
            <a:br>
              <a:rPr lang="en-US" sz="3200" i="1" dirty="0">
                <a:solidFill>
                  <a:srgbClr val="FFFFFF"/>
                </a:solidFill>
              </a:rPr>
            </a:br>
            <a:br>
              <a:rPr lang="en-US" sz="3200" i="1" dirty="0">
                <a:solidFill>
                  <a:srgbClr val="FFFFFF"/>
                </a:solidFill>
              </a:rPr>
            </a:br>
            <a:r>
              <a:rPr lang="en-US" sz="3200" i="1" dirty="0">
                <a:solidFill>
                  <a:srgbClr val="FFFFFF"/>
                </a:solidFill>
              </a:rPr>
              <a:t>- How lawyers can help avoid ruin</a:t>
            </a:r>
            <a:br>
              <a:rPr lang="en-US" sz="3200" i="1" dirty="0">
                <a:solidFill>
                  <a:srgbClr val="FFFFFF"/>
                </a:solidFill>
              </a:rPr>
            </a:br>
            <a:br>
              <a:rPr lang="en-US" sz="3200" i="1" dirty="0">
                <a:solidFill>
                  <a:srgbClr val="FFFFFF"/>
                </a:solidFill>
              </a:rPr>
            </a:br>
            <a:r>
              <a:rPr lang="en-US" sz="3200" i="1" dirty="0">
                <a:solidFill>
                  <a:srgbClr val="FFFFFF"/>
                </a:solidFill>
              </a:rPr>
              <a:t>- Volatility is stability</a:t>
            </a:r>
            <a:br>
              <a:rPr lang="en-US" sz="3200" i="1" dirty="0">
                <a:solidFill>
                  <a:srgbClr val="FFFFFF"/>
                </a:solidFill>
              </a:rPr>
            </a:br>
            <a:br>
              <a:rPr lang="en-US" sz="3200" i="1" dirty="0">
                <a:solidFill>
                  <a:srgbClr val="FFFFFF"/>
                </a:solidFill>
              </a:rPr>
            </a:br>
            <a:r>
              <a:rPr lang="en-US" sz="3200" i="1" dirty="0">
                <a:solidFill>
                  <a:srgbClr val="FFFFFF"/>
                </a:solidFill>
              </a:rPr>
              <a:t>- We want to be antifragile</a:t>
            </a:r>
            <a:br>
              <a:rPr lang="en-US" sz="3200" i="1" dirty="0">
                <a:solidFill>
                  <a:srgbClr val="FFFFFF"/>
                </a:solidFill>
              </a:rPr>
            </a:br>
            <a:br>
              <a:rPr lang="en-US" sz="3200" i="1" dirty="0">
                <a:solidFill>
                  <a:srgbClr val="FFFFFF"/>
                </a:solidFill>
              </a:rPr>
            </a:br>
            <a:r>
              <a:rPr lang="en-US" sz="3200" i="1" dirty="0">
                <a:solidFill>
                  <a:srgbClr val="FFFFFF"/>
                </a:solidFill>
              </a:rPr>
              <a:t>- Small is beautiful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C052D-03E6-9DEB-0701-3B6115931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Ways to mitigate or avoid non-ergodic 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1FA00-0A9A-044F-E129-693CF38B9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Break risks into smaller pieces, each of which is survivable (prefer many small projects to single-point-of-failure big projects)</a:t>
            </a:r>
          </a:p>
          <a:p>
            <a:r>
              <a:rPr lang="en-NZ" dirty="0"/>
              <a:t>Hedging (or how to do what ‘hedge’ funds don’t)</a:t>
            </a:r>
          </a:p>
          <a:p>
            <a:r>
              <a:rPr lang="en-NZ" dirty="0"/>
              <a:t>Insurance</a:t>
            </a:r>
          </a:p>
          <a:p>
            <a:r>
              <a:rPr lang="en-NZ" dirty="0"/>
              <a:t>Pre-mortems (if this project fails, what are the most likely reasons for the failure?)</a:t>
            </a:r>
          </a:p>
          <a:p>
            <a:r>
              <a:rPr lang="en-NZ" dirty="0"/>
              <a:t>Strong contractual provisions</a:t>
            </a:r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59486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C5959-FCAE-257C-6E92-730EA85B7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Closing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DACE3-7A98-548E-5EEC-9DF01A3FE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08313"/>
            <a:ext cx="10058400" cy="446598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NZ" dirty="0"/>
              <a:t>Using the concept of ergodicity can help us better understand how to prioritise our work and our risks.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dirty="0"/>
              <a:t>If an action has a non-zero chance of ruining you, it will eventually ruin you if you keep doing 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dirty="0"/>
              <a:t>Risk taking isn’t just good, it is essential. But the risk of ruin negates any cost-benefit analysis.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dirty="0"/>
              <a:t>In negotiations, focus on removing those risks. You can give in other areas if you are protected from ruin.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dirty="0"/>
              <a:t>Think about what could go wrong and work to not just prevent those things from happening but set yourself up to benefit from those things (become antifragile).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dirty="0"/>
              <a:t>Small is beautiful. When you have a big risk, break it down into many manageable risks so that it does not come back to bite you.</a:t>
            </a:r>
          </a:p>
        </p:txBody>
      </p:sp>
    </p:spTree>
    <p:extLst>
      <p:ext uri="{BB962C8B-B14F-4D97-AF65-F5344CB8AC3E}">
        <p14:creationId xmlns:p14="http://schemas.microsoft.com/office/powerpoint/2010/main" val="3222337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40E1C-E01A-676A-951C-EA57F009B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Further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7AAD6-12AA-DE5C-E81B-F44CEFACB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166764"/>
          </a:xfrm>
        </p:spPr>
        <p:txBody>
          <a:bodyPr>
            <a:normAutofit fontScale="92500" lnSpcReduction="10000"/>
          </a:bodyPr>
          <a:lstStyle/>
          <a:p>
            <a:r>
              <a:rPr lang="en-NZ" dirty="0"/>
              <a:t>Luca </a:t>
            </a:r>
            <a:r>
              <a:rPr lang="en-NZ" dirty="0" err="1"/>
              <a:t>Dellanna</a:t>
            </a:r>
            <a:r>
              <a:rPr lang="en-NZ" dirty="0"/>
              <a:t>, </a:t>
            </a:r>
            <a:r>
              <a:rPr lang="en-NZ" i="1" dirty="0"/>
              <a:t>Ergodicity: How Irreversible Outcomes Affect Long-Term Performance</a:t>
            </a:r>
            <a:endParaRPr lang="en-NZ" dirty="0"/>
          </a:p>
          <a:p>
            <a:r>
              <a:rPr lang="en-NZ" dirty="0"/>
              <a:t>Jim Paul, </a:t>
            </a:r>
            <a:r>
              <a:rPr lang="en-NZ" i="1" dirty="0"/>
              <a:t>What I Learned Losing a Million Dollars</a:t>
            </a:r>
            <a:endParaRPr lang="en-NZ" dirty="0"/>
          </a:p>
          <a:p>
            <a:r>
              <a:rPr lang="en-NZ" dirty="0"/>
              <a:t>Ken Iverson, </a:t>
            </a:r>
            <a:r>
              <a:rPr lang="en-NZ" i="1" dirty="0"/>
              <a:t>Plain Talk</a:t>
            </a:r>
            <a:endParaRPr lang="en-NZ" dirty="0"/>
          </a:p>
          <a:p>
            <a:r>
              <a:rPr lang="en-NZ" dirty="0"/>
              <a:t>Leopold </a:t>
            </a:r>
            <a:r>
              <a:rPr lang="en-NZ" dirty="0" err="1"/>
              <a:t>Kohr</a:t>
            </a:r>
            <a:r>
              <a:rPr lang="en-NZ" dirty="0"/>
              <a:t>, </a:t>
            </a:r>
            <a:r>
              <a:rPr lang="en-NZ" i="1" dirty="0"/>
              <a:t>The Breakdown of Nations</a:t>
            </a:r>
            <a:endParaRPr lang="en-NZ" dirty="0"/>
          </a:p>
          <a:p>
            <a:r>
              <a:rPr lang="en-NZ" dirty="0"/>
              <a:t>Roger Lowenstein, </a:t>
            </a:r>
            <a:r>
              <a:rPr lang="en-NZ" i="1" dirty="0"/>
              <a:t>When Genius Failed: The Rise and Fall of Long-Term Capital Management</a:t>
            </a:r>
            <a:endParaRPr lang="en-NZ" dirty="0"/>
          </a:p>
          <a:p>
            <a:r>
              <a:rPr lang="en-NZ" dirty="0"/>
              <a:t>Ole Peters, </a:t>
            </a:r>
            <a:r>
              <a:rPr lang="en-NZ" i="1" dirty="0"/>
              <a:t>The ergodicity problem in economics </a:t>
            </a:r>
            <a:r>
              <a:rPr lang="en-NZ" dirty="0"/>
              <a:t>(this is fairly technical)</a:t>
            </a:r>
          </a:p>
          <a:p>
            <a:r>
              <a:rPr lang="en-NZ" dirty="0"/>
              <a:t>Thomas </a:t>
            </a:r>
            <a:r>
              <a:rPr lang="en-NZ" dirty="0" err="1"/>
              <a:t>Prugh</a:t>
            </a:r>
            <a:r>
              <a:rPr lang="en-NZ" dirty="0"/>
              <a:t>, Robert Costanza, Herman E Daly, </a:t>
            </a:r>
            <a:r>
              <a:rPr lang="en-NZ" i="1" dirty="0"/>
              <a:t>The Local Politics of Global Sustainability</a:t>
            </a:r>
            <a:endParaRPr lang="en-NZ" dirty="0"/>
          </a:p>
          <a:p>
            <a:r>
              <a:rPr lang="en-NZ" dirty="0"/>
              <a:t>E F Schumacher, </a:t>
            </a:r>
            <a:r>
              <a:rPr lang="en-NZ" i="1" dirty="0"/>
              <a:t>Small Is Beautiful</a:t>
            </a:r>
            <a:endParaRPr lang="en-NZ" dirty="0"/>
          </a:p>
          <a:p>
            <a:r>
              <a:rPr lang="en-NZ" dirty="0"/>
              <a:t>Nassim </a:t>
            </a:r>
            <a:r>
              <a:rPr lang="en-NZ" dirty="0" err="1"/>
              <a:t>Taleb</a:t>
            </a:r>
            <a:r>
              <a:rPr lang="en-NZ" dirty="0"/>
              <a:t>, </a:t>
            </a:r>
            <a:r>
              <a:rPr lang="en-NZ" i="1" dirty="0"/>
              <a:t>Antifragile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48481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290BB-23E5-FF42-4886-02688A949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Take me to the river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96099D-4866-01FE-5760-052BFB19BF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66" y="2226365"/>
            <a:ext cx="11120350" cy="3525078"/>
          </a:xfrm>
        </p:spPr>
      </p:pic>
    </p:spTree>
    <p:extLst>
      <p:ext uri="{BB962C8B-B14F-4D97-AF65-F5344CB8AC3E}">
        <p14:creationId xmlns:p14="http://schemas.microsoft.com/office/powerpoint/2010/main" val="1885326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C4475-C861-43DF-9E44-45D0597EF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Wash me in the waters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D57C72-474F-5DD3-B5B8-1EB3E39B30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365" y="1909981"/>
            <a:ext cx="6736229" cy="4490819"/>
          </a:xfrm>
        </p:spPr>
      </p:pic>
    </p:spTree>
    <p:extLst>
      <p:ext uri="{BB962C8B-B14F-4D97-AF65-F5344CB8AC3E}">
        <p14:creationId xmlns:p14="http://schemas.microsoft.com/office/powerpoint/2010/main" val="3698698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792D9-C825-60F6-270F-058CDAD9A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 does ergodicity actually mean?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62DF71-F0A8-6C50-6461-E1BD56DDE1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394" y="1921565"/>
            <a:ext cx="6813212" cy="4480875"/>
          </a:xfrm>
        </p:spPr>
      </p:pic>
    </p:spTree>
    <p:extLst>
      <p:ext uri="{BB962C8B-B14F-4D97-AF65-F5344CB8AC3E}">
        <p14:creationId xmlns:p14="http://schemas.microsoft.com/office/powerpoint/2010/main" val="4261438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69D7C-5DD1-B752-9A7E-2DB4CF481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Technical and useful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33882-5688-ACD3-8581-5202DFE1C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Technical: when the time probabilities and ensemble probabilities converge, something is ergodic. In all other cases, it is non-ergodic.</a:t>
            </a:r>
          </a:p>
          <a:p>
            <a:endParaRPr lang="en-NZ" dirty="0"/>
          </a:p>
          <a:p>
            <a:r>
              <a:rPr lang="en-NZ" dirty="0"/>
              <a:t>Plain English: if you can expect the average result in a given situation, something is ergodic. If you can’t, or if there is a risk of ruin, it is non-ergodic and you should either avoid the risk or insure yourself against it.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08877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8854D-FBA6-E5BC-1E43-2539E3101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extreme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DAF89-0943-E174-C28E-0459D8F35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95061"/>
            <a:ext cx="10058400" cy="4492487"/>
          </a:xfrm>
        </p:spPr>
        <p:txBody>
          <a:bodyPr/>
          <a:lstStyle/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/>
              <a:t>Ergodic: flipping a coin</a:t>
            </a:r>
          </a:p>
          <a:p>
            <a:pPr marL="0" indent="0">
              <a:buNone/>
            </a:pPr>
            <a:r>
              <a:rPr lang="en-NZ" dirty="0"/>
              <a:t>	Whether you flip the coin 100 times yourself or 100 people flip the coin once, the average 	result will remain the same (approximately 50% heads and 50% tails).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/>
              <a:t>Non-ergodic: Russian roulette</a:t>
            </a:r>
          </a:p>
          <a:p>
            <a:pPr marL="0" indent="0">
              <a:buNone/>
            </a:pPr>
            <a:r>
              <a:rPr lang="en-NZ" dirty="0"/>
              <a:t>	If 100 people play, 83.333% survive. If you play 100 times, you are dead (the actual 	number is much less than 100 times).</a:t>
            </a:r>
          </a:p>
        </p:txBody>
      </p:sp>
    </p:spTree>
    <p:extLst>
      <p:ext uri="{BB962C8B-B14F-4D97-AF65-F5344CB8AC3E}">
        <p14:creationId xmlns:p14="http://schemas.microsoft.com/office/powerpoint/2010/main" val="373691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78A09-084F-9EE7-8D56-601236FBD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Everyday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8BA69-9CB6-309D-B6A0-923CC0E4A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08313"/>
            <a:ext cx="10058400" cy="4492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/>
              <a:t>Height is ergodic. To survive, adults can only be in a specific, defined range (up to 272 cm). If the average height of 100 people is 175 cm, then even having Robert </a:t>
            </a:r>
            <a:r>
              <a:rPr lang="en-NZ" dirty="0" err="1"/>
              <a:t>Wadlow</a:t>
            </a:r>
            <a:r>
              <a:rPr lang="en-NZ" dirty="0"/>
              <a:t> in the room wouldn’t move the average much.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/>
              <a:t>Wealth is non-ergodic. If you have 100 people in a room and the average wealth is $2.5 billion, what is the most likely outcome? Elon Musk or Bernard </a:t>
            </a:r>
            <a:r>
              <a:rPr lang="en-NZ" dirty="0" err="1"/>
              <a:t>Arnault</a:t>
            </a:r>
            <a:r>
              <a:rPr lang="en-NZ" dirty="0"/>
              <a:t> are in the room with 99 people who have no money comparatively.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/>
              <a:t>Italy during the Covid-19 pandemic. On average, 10% of Italian hospital beds had Covid-19 patients. In Lombardy, there was not enough room in hospitals to care for the ill. What works on average can fail locally.</a:t>
            </a:r>
          </a:p>
        </p:txBody>
      </p:sp>
    </p:spTree>
    <p:extLst>
      <p:ext uri="{BB962C8B-B14F-4D97-AF65-F5344CB8AC3E}">
        <p14:creationId xmlns:p14="http://schemas.microsoft.com/office/powerpoint/2010/main" val="1407443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28A92-333B-0606-8A5C-AD37D7F48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The Long-Term Capital Management story; or how to almost crash the world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70DC9-C0B2-2FF8-038B-72D186C0B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239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/>
              <a:t>Key players for our purposes: </a:t>
            </a:r>
          </a:p>
          <a:p>
            <a:pPr marL="0" indent="0">
              <a:buNone/>
            </a:pPr>
            <a:r>
              <a:rPr lang="en-NZ" dirty="0"/>
              <a:t>John </a:t>
            </a:r>
            <a:r>
              <a:rPr lang="en-NZ" dirty="0" err="1"/>
              <a:t>Merriwether</a:t>
            </a:r>
            <a:r>
              <a:rPr lang="en-NZ" dirty="0"/>
              <a:t> – Founder, former head of bond trading at Salomon Brothers</a:t>
            </a:r>
          </a:p>
          <a:p>
            <a:pPr marL="0" indent="0">
              <a:buNone/>
            </a:pPr>
            <a:r>
              <a:rPr lang="en-NZ" dirty="0"/>
              <a:t>Myron Scholes – Partner and co-recipient of 1997 </a:t>
            </a:r>
            <a:r>
              <a:rPr lang="en-NZ" dirty="0" err="1"/>
              <a:t>Sveriges</a:t>
            </a:r>
            <a:r>
              <a:rPr lang="en-NZ" dirty="0"/>
              <a:t> </a:t>
            </a:r>
            <a:r>
              <a:rPr lang="en-NZ" dirty="0" err="1"/>
              <a:t>Riksbank</a:t>
            </a:r>
            <a:r>
              <a:rPr lang="en-NZ" dirty="0"/>
              <a:t> Prize in Economic Sciences in Memory of Alfred Nobel</a:t>
            </a:r>
          </a:p>
          <a:p>
            <a:pPr marL="0" indent="0">
              <a:buNone/>
            </a:pPr>
            <a:r>
              <a:rPr lang="en-NZ" dirty="0"/>
              <a:t>Robert Merton – Partner and co-recipient of 1997 </a:t>
            </a:r>
            <a:r>
              <a:rPr lang="en-NZ" dirty="0" err="1"/>
              <a:t>Sveriges</a:t>
            </a:r>
            <a:r>
              <a:rPr lang="en-NZ" dirty="0"/>
              <a:t> </a:t>
            </a:r>
            <a:r>
              <a:rPr lang="en-NZ" dirty="0" err="1"/>
              <a:t>Riksbank</a:t>
            </a:r>
            <a:r>
              <a:rPr lang="en-NZ" dirty="0"/>
              <a:t> Prize in Economic Sciences in Memory of Alfred Nobel</a:t>
            </a:r>
          </a:p>
          <a:p>
            <a:pPr marL="0" indent="0">
              <a:buNone/>
            </a:pPr>
            <a:r>
              <a:rPr lang="en-NZ" dirty="0"/>
              <a:t>Jim Rickards – General Counsel</a:t>
            </a:r>
          </a:p>
        </p:txBody>
      </p:sp>
    </p:spTree>
    <p:extLst>
      <p:ext uri="{BB962C8B-B14F-4D97-AF65-F5344CB8AC3E}">
        <p14:creationId xmlns:p14="http://schemas.microsoft.com/office/powerpoint/2010/main" val="77004806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80AA9D2D-EE59-4148-A11E-A51EEE828B28}" vid="{AEAFD717-D3C8-4034-8F7E-D5220B0CCEB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A59D56-2157-4202-9D02-F44E447A24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4F4D41-822D-40F2-A7AC-E4E6CB36CA7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19DAD249-BF80-48EF-9AFB-36A11BCDC2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{FF3F0AAD-AC4D-4917-BCDA-1D37C7DC584D}tf56160789_win32</Template>
  <TotalTime>332</TotalTime>
  <Words>1444</Words>
  <Application>Microsoft Office PowerPoint</Application>
  <PresentationFormat>Widescreen</PresentationFormat>
  <Paragraphs>124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Bookman Old Style</vt:lpstr>
      <vt:lpstr>Calibri</vt:lpstr>
      <vt:lpstr>Franklin Gothic Book</vt:lpstr>
      <vt:lpstr>Custom</vt:lpstr>
      <vt:lpstr>Ergodicity: Managing Risk under Uncertainty</vt:lpstr>
      <vt:lpstr>Key takeaways  - The concept of ergodicity  - How lawyers can help avoid ruin  - Volatility is stability  - We want to be antifragile  - Small is beautiful</vt:lpstr>
      <vt:lpstr>Take me to the river</vt:lpstr>
      <vt:lpstr>Wash me in the waters</vt:lpstr>
      <vt:lpstr>What does ergodicity actually mean?</vt:lpstr>
      <vt:lpstr>Technical and useful definitions</vt:lpstr>
      <vt:lpstr>The extreme examples</vt:lpstr>
      <vt:lpstr>Everyday examples</vt:lpstr>
      <vt:lpstr>The Long-Term Capital Management story; or how to almost crash the world economy</vt:lpstr>
      <vt:lpstr>Long-Term Capital Management Overview</vt:lpstr>
      <vt:lpstr>What went wrong?</vt:lpstr>
      <vt:lpstr>Moral(s) of the story</vt:lpstr>
      <vt:lpstr>The bet I wish I’d asked you to take before explaining the concept</vt:lpstr>
      <vt:lpstr>How to go broke on a favourable bet</vt:lpstr>
      <vt:lpstr>Stability</vt:lpstr>
      <vt:lpstr>Stability v Volatility</vt:lpstr>
      <vt:lpstr>How to use the concept of ergodicity as a lawyer</vt:lpstr>
      <vt:lpstr>PowerPoint Presentation</vt:lpstr>
      <vt:lpstr>Ergodicity and climate change</vt:lpstr>
      <vt:lpstr>Ways to mitigate or avoid non-ergodic risks</vt:lpstr>
      <vt:lpstr>Closing thoughts</vt:lpstr>
      <vt:lpstr>Further reading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Ergodicity: Managing Risk under Uncertainty</dc:title>
  <dc:creator>Patrick Wilson</dc:creator>
  <cp:lastModifiedBy>Patrick Wilson</cp:lastModifiedBy>
  <cp:revision>4</cp:revision>
  <dcterms:created xsi:type="dcterms:W3CDTF">2023-07-23T07:06:25Z</dcterms:created>
  <dcterms:modified xsi:type="dcterms:W3CDTF">2023-07-26T03:48:28Z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